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1"/>
  </p:notesMasterIdLst>
  <p:sldIdLst>
    <p:sldId id="585" r:id="rId2"/>
    <p:sldId id="1148" r:id="rId3"/>
    <p:sldId id="1102" r:id="rId4"/>
    <p:sldId id="1149" r:id="rId5"/>
    <p:sldId id="1101" r:id="rId6"/>
    <p:sldId id="1100" r:id="rId7"/>
    <p:sldId id="1099" r:id="rId8"/>
    <p:sldId id="1098" r:id="rId9"/>
    <p:sldId id="1097" r:id="rId10"/>
    <p:sldId id="1096" r:id="rId11"/>
    <p:sldId id="1095" r:id="rId12"/>
    <p:sldId id="1094" r:id="rId13"/>
    <p:sldId id="1153" r:id="rId14"/>
    <p:sldId id="1132" r:id="rId15"/>
    <p:sldId id="1134" r:id="rId16"/>
    <p:sldId id="1093" r:id="rId17"/>
    <p:sldId id="1135" r:id="rId18"/>
    <p:sldId id="1137" r:id="rId19"/>
    <p:sldId id="1092" r:id="rId20"/>
    <p:sldId id="1103" r:id="rId21"/>
    <p:sldId id="1091" r:id="rId22"/>
    <p:sldId id="1104" r:id="rId23"/>
    <p:sldId id="1152" r:id="rId24"/>
    <p:sldId id="1090" r:id="rId25"/>
    <p:sldId id="1160" r:id="rId26"/>
    <p:sldId id="1138" r:id="rId27"/>
    <p:sldId id="1140" r:id="rId28"/>
    <p:sldId id="1151" r:id="rId29"/>
    <p:sldId id="1111" r:id="rId30"/>
    <p:sldId id="1110" r:id="rId31"/>
    <p:sldId id="1109" r:id="rId32"/>
    <p:sldId id="1108" r:id="rId33"/>
    <p:sldId id="1107" r:id="rId34"/>
    <p:sldId id="1162" r:id="rId35"/>
    <p:sldId id="1106" r:id="rId36"/>
    <p:sldId id="1105" r:id="rId37"/>
    <p:sldId id="1159" r:id="rId38"/>
    <p:sldId id="1088" r:id="rId39"/>
    <p:sldId id="1087" r:id="rId40"/>
    <p:sldId id="1086" r:id="rId41"/>
    <p:sldId id="1121" r:id="rId42"/>
    <p:sldId id="1171" r:id="rId43"/>
    <p:sldId id="1120" r:id="rId44"/>
    <p:sldId id="1119" r:id="rId45"/>
    <p:sldId id="1118" r:id="rId46"/>
    <p:sldId id="1117" r:id="rId47"/>
    <p:sldId id="1170" r:id="rId48"/>
    <p:sldId id="1172" r:id="rId49"/>
    <p:sldId id="1116" r:id="rId50"/>
    <p:sldId id="1115" r:id="rId51"/>
    <p:sldId id="1173" r:id="rId52"/>
    <p:sldId id="1114" r:id="rId53"/>
    <p:sldId id="1113" r:id="rId54"/>
    <p:sldId id="1112" r:id="rId55"/>
    <p:sldId id="1085" r:id="rId56"/>
    <p:sldId id="1176" r:id="rId57"/>
    <p:sldId id="1131" r:id="rId58"/>
    <p:sldId id="1130" r:id="rId59"/>
    <p:sldId id="1175" r:id="rId60"/>
    <p:sldId id="1174" r:id="rId61"/>
    <p:sldId id="1129" r:id="rId62"/>
    <p:sldId id="1128" r:id="rId63"/>
    <p:sldId id="1127" r:id="rId64"/>
    <p:sldId id="1126" r:id="rId65"/>
    <p:sldId id="1125" r:id="rId66"/>
    <p:sldId id="1124" r:id="rId67"/>
    <p:sldId id="1123" r:id="rId68"/>
    <p:sldId id="1122" r:id="rId69"/>
    <p:sldId id="1070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15" autoAdjust="0"/>
    <p:restoredTop sz="99821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6" d="100"/>
        <a:sy n="146" d="100"/>
      </p:scale>
      <p:origin x="0" y="358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C27-0190-4028-AADB-F58268DA5BA1}" type="datetimeFigureOut">
              <a:rPr lang="en-US" smtClean="0"/>
              <a:pPr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390BF-BE29-43A5-9BE5-16330D9957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6369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5390BF-BE29-43A5-9BE5-16330D995774}" type="slidenum">
              <a:rPr lang="en-US" smtClean="0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68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8BCA0-73B4-488D-87D7-D21AD7ADECD9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57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86D85A-7C97-4D38-A93D-9AE7D59F474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9290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B0F328-3668-45BB-BEDF-2C58B2FC7D0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794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D793E6-3538-4C90-B96D-0D2405B04633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9602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ACDA6-F3EC-4F82-9646-18F1E3827FBB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034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C01CC-ABFE-4EFD-8947-DF2E8D7465BF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432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DA06F-C429-445B-B70C-4E4C6EE4D1E2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75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2E59CD-DEC1-465D-A9D1-09DF396A84B1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444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00345-2F79-48AF-B5EE-FBA36C42B7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6146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B40A3-C847-474C-801C-39100B05117C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228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zh-TW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78153-06A3-48AC-A67A-E430C3F67C88}" type="slidenum">
              <a:rPr lang="en-GB" altLang="zh-TW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19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7960F-56A6-4F9B-B411-F289748754EF}" type="datetimeFigureOut">
              <a:rPr lang="en-US" smtClean="0">
                <a:solidFill>
                  <a:srgbClr val="696464"/>
                </a:solidFill>
              </a:rPr>
              <a:pPr/>
              <a:t>8/19/2022</a:t>
            </a:fld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C9445-1E1E-4C04-9138-5489CF1557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858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18-vHbMBr7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ice" TargetMode="External"/><Relationship Id="rId2" Type="http://schemas.openxmlformats.org/officeDocument/2006/relationships/hyperlink" Target="http://en.wikipedia.org/wiki/Virtu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Justice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MichaelSmith62/ethics-35415253" TargetMode="External"/><Relationship Id="rId2" Type="http://schemas.openxmlformats.org/officeDocument/2006/relationships/hyperlink" Target="https://www.slideshare.net/christinadoyle89/morality-an-introduction-powerpoint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p.utm.edu/conseque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irect.com/science/article/pii/S2405883116300491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p.utm.edu/locke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iamnotangelica/political-civilsocial-and-economics-rights-of-citizens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Moral_relativism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p.utm.edu/praise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oratefinanceinstitute.com/resources/knowledge/strategy/corporate-strategy/" TargetMode="Externa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   </a:t>
            </a:r>
          </a:p>
          <a:p>
            <a:pPr algn="ctr">
              <a:buNone/>
            </a:pPr>
            <a:r>
              <a:rPr lang="en-US" b="1" dirty="0" err="1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Adama</a:t>
            </a:r>
            <a:r>
              <a:rPr lang="en-US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Science and Technology University</a:t>
            </a: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School of  Humanities and Social Sciences</a:t>
            </a: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Unit of Humanities</a:t>
            </a: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Course Title:- </a:t>
            </a:r>
            <a:r>
              <a:rPr lang="en-US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 to Civics and Ethics </a:t>
            </a: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3cr.hr </a:t>
            </a: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Course code:  LART  1001</a:t>
            </a: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Instructor Name:-  </a:t>
            </a:r>
            <a:r>
              <a:rPr lang="en-U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Girma</a:t>
            </a: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</a:t>
            </a:r>
            <a:r>
              <a:rPr lang="en-US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Bekele</a:t>
            </a:r>
            <a:endParaRPr lang="en-US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     2014 E.C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endParaRPr lang="en-US" sz="2800" i="1" dirty="0" smtClean="0"/>
          </a:p>
          <a:p>
            <a:pPr algn="ctr">
              <a:buNone/>
            </a:pPr>
            <a:endParaRPr lang="en-US" sz="2800" i="1" dirty="0" smtClean="0"/>
          </a:p>
          <a:p>
            <a:pPr algn="ctr"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n-US" sz="2800" i="1" dirty="0" smtClean="0"/>
              <a:t>  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“</a:t>
            </a:r>
            <a:r>
              <a:rPr lang="en-US" sz="27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Man is a social animal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 Baruch Spinoza (1632 - 1677)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Man dose </a:t>
            </a:r>
            <a:r>
              <a:rPr lang="en-US" sz="27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not exists alone</a:t>
            </a:r>
            <a:r>
              <a:rPr lang="en-US" sz="27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but he/she always exists with others in a given state/ in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Man as a social being. i.e. </a:t>
            </a:r>
            <a:r>
              <a:rPr lang="en-US" sz="27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whose life is closely related to each other.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Being social is 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innate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in man.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We need each other. 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Thus, Civics concern:-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the relationship of man and his society.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they can live harmoniously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they can resolve conflicts peacefully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Promotes cooperation and co-existence with the existence of different idea, religion, language, culture etc… in society.</a:t>
            </a:r>
            <a:endParaRPr lang="en-US" sz="2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7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en-US" sz="27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Man is a political animal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Aristotle (384 </a:t>
            </a:r>
            <a:r>
              <a:rPr lang="en-US" sz="2800" cap="small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- 322 </a:t>
            </a:r>
            <a:r>
              <a:rPr lang="en-US" sz="2800" cap="small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Aristotle says man lives in the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city or the polis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a political partnership.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city or a polis, then, is described as a collection of human beings who are able to live together by creating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laws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that enable both community survival and individual flourishing. 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 human being can escape from the deeds of politics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Thus, civics concerned with the study and understanding of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political institutions such as law- making institutions or legislatives (parliament), executive bodies, political parties and other various 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type of political institutions existing in a country.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How they organize, what is their powers and functions?</a:t>
            </a:r>
          </a:p>
          <a:p>
            <a:pPr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1F497D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1.2. </a:t>
            </a:r>
            <a:r>
              <a:rPr lang="en-US" sz="2800" b="1" u="sng" dirty="0" smtClean="0">
                <a:solidFill>
                  <a:srgbClr val="1F497D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Origin and Development of Civic and Ethical Education</a:t>
            </a:r>
          </a:p>
          <a:p>
            <a:pPr lvl="0" algn="just">
              <a:buNone/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1. </a:t>
            </a:r>
            <a:r>
              <a:rPr lang="en-US" sz="28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Ancient Greek Civilization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 City states of Sparta and Athena.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Civitas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are considered as </a:t>
            </a:r>
            <a:r>
              <a:rPr lang="en-US" sz="28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citizens with full rights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They thought moral education.</a:t>
            </a:r>
          </a:p>
          <a:p>
            <a:pPr lvl="0" algn="just">
              <a:buNone/>
            </a:pP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2. </a:t>
            </a:r>
            <a:r>
              <a:rPr lang="en-US" sz="28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Roman Civilization</a:t>
            </a: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Citizenship education was given by religious institution due to their bond with state/ government.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the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medieval period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there were close linkage between </a:t>
            </a:r>
            <a:r>
              <a:rPr lang="en-US" sz="28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state and church/ religion.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Thus,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citizenship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and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character 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education was also given as </a:t>
            </a:r>
            <a:r>
              <a:rPr lang="en-US" sz="28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part of religious 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education.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This partnership between the state and church separated during the </a:t>
            </a:r>
            <a:r>
              <a:rPr lang="en-US" sz="2800" b="1" u="sng" dirty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Renaissance (known as the “rebirth of revival of man’s interest in the learning and art of the ancient Greeks and Romans).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The idea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liberty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democracy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constitutionalism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has risen to global prominence.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As a result, Civic and Ethics, became </a:t>
            </a: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free from religious interference.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What happen in the 18</a:t>
            </a:r>
            <a:r>
              <a:rPr lang="en-US" sz="2800" baseline="300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c? </a:t>
            </a: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social revolutions like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:- Britain 1688, America 1776  and  French  1789</a:t>
            </a:r>
          </a:p>
          <a:p>
            <a:pPr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665552227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altLang="it-IT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it-IT" sz="2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Britain 1</a:t>
            </a:r>
            <a:r>
              <a:rPr lang="en-US" altLang="it-IT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688:- </a:t>
            </a:r>
            <a:r>
              <a:rPr lang="en-US" altLang="it-IT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Parliament passed the </a:t>
            </a:r>
            <a:r>
              <a:rPr lang="en-US" altLang="it-IT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Bill of Rights</a:t>
            </a:r>
            <a:r>
              <a:rPr lang="en-US" altLang="it-IT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Like individual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liberties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due process of law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to the nobility.</a:t>
            </a:r>
            <a:endParaRPr lang="en-US" altLang="it-IT" sz="2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altLang="it-IT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king </a:t>
            </a:r>
            <a:r>
              <a:rPr lang="en-US" altLang="it-IT" sz="2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altLang="it-IT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it-IT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ruled by “</a:t>
            </a:r>
            <a:r>
              <a:rPr lang="en-US" altLang="it-IT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Divine Right </a:t>
            </a:r>
            <a:r>
              <a:rPr lang="en-US" altLang="it-IT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 but by </a:t>
            </a:r>
            <a:r>
              <a:rPr lang="en-US" altLang="it-IT" sz="2600" b="1" dirty="0" smtClean="0">
                <a:solidFill>
                  <a:srgbClr val="4F81B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consent of Parliament. i.e. </a:t>
            </a:r>
            <a:r>
              <a:rPr lang="en-US" sz="26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End of </a:t>
            </a:r>
            <a:r>
              <a:rPr lang="en-US" sz="2600" b="1" kern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Absolute Monarchy </a:t>
            </a:r>
            <a:endParaRPr lang="en-US" altLang="it-IT" sz="26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No one, including the king, was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above the law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it-IT" sz="2600" b="1" dirty="0" smtClean="0">
              <a:solidFill>
                <a:srgbClr val="4F81B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6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Beginning of </a:t>
            </a:r>
            <a:r>
              <a:rPr lang="en-US" sz="2600" b="1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Limited Constitutional Monarchy</a:t>
            </a:r>
            <a:r>
              <a:rPr lang="en-US" sz="26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Guaranteeing </a:t>
            </a:r>
            <a:r>
              <a:rPr lang="en-US" sz="26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free elections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frequent meetings of Parliament 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B. </a:t>
            </a:r>
            <a:r>
              <a:rPr lang="en-US" sz="26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America 1776:-</a:t>
            </a:r>
            <a:endParaRPr lang="en-US" sz="2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6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Declaration of Independence</a:t>
            </a:r>
            <a:r>
              <a:rPr lang="en-US" sz="26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sz="2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1" lang="en-US" sz="2600" u="sng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July 4, 1776</a:t>
            </a:r>
            <a:r>
              <a:rPr kumimoji="1" lang="en-US" sz="26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All men are 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created equal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 have the </a:t>
            </a:r>
            <a:r>
              <a:rPr lang="en-US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right to life, liberty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and the </a:t>
            </a:r>
            <a:r>
              <a:rPr lang="en-US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pursuit of happiness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; these are </a:t>
            </a:r>
            <a:r>
              <a:rPr lang="en-US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unalienable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rights- rights that government cannot take away.</a:t>
            </a:r>
          </a:p>
          <a:p>
            <a:pPr>
              <a:buFont typeface="Wingdings" pitchFamily="2" charset="2"/>
              <a:buChar char="ü"/>
            </a:pP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Governments obtained their power from the consent of the people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i.e. </a:t>
            </a:r>
            <a:r>
              <a:rPr kumimoji="1" lang="en-US" sz="2600" kern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Government power comes from the people </a:t>
            </a:r>
          </a:p>
          <a:p>
            <a:pPr lvl="0" algn="just" fontAlgn="base">
              <a:spcAft>
                <a:spcPct val="0"/>
              </a:spcAft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800" b="1" dirty="0" smtClean="0">
                <a:solidFill>
                  <a:prstClr val="black"/>
                </a:solidFill>
                <a:ea typeface="Times New Roman"/>
                <a:cs typeface="Times New Roman"/>
              </a:rPr>
              <a:t>C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France 1789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:-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slogan of the revolution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“Liberty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equality, fraternity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!”</a:t>
            </a:r>
            <a:endParaRPr lang="en-US" sz="2800" b="1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Freedom of speech, freedom of religion, freedom of the press and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freedom property rights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Due process of law, including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protection from unfair imprisonment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Trial by jury protecting people from “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cruel and unusual punishment”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Abolition of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special privileges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Equality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before the law 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altLang="it-IT" sz="2800" dirty="0" smtClean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altLang="it-IT" sz="2800" dirty="0" smtClean="0">
              <a:solidFill>
                <a:prstClr val="black"/>
              </a:solidFill>
            </a:endParaRP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</a:t>
            </a:r>
            <a:r>
              <a:rPr lang="en-US" sz="2800" b="1" u="sng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Development of civic Education in Ethiopia</a:t>
            </a:r>
          </a:p>
          <a:p>
            <a:pPr marL="0"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Emperor </a:t>
            </a:r>
            <a:r>
              <a:rPr lang="en-US" sz="2800" b="1" u="sng" dirty="0" err="1" smtClean="0">
                <a:latin typeface="Times New Roman" pitchFamily="18" charset="0"/>
                <a:ea typeface="Arial Unicode MS"/>
                <a:cs typeface="Times New Roman" pitchFamily="18" charset="0"/>
              </a:rPr>
              <a:t>Hailesilassie</a:t>
            </a:r>
            <a:r>
              <a:rPr lang="en-US" sz="2800" b="1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Moral Education </a:t>
            </a:r>
            <a:r>
              <a:rPr lang="en-US" sz="2800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to serve the monarchial system to respect both the emperor and divine authority.</a:t>
            </a:r>
          </a:p>
          <a:p>
            <a:pPr marL="0"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Military Era</a:t>
            </a:r>
            <a:r>
              <a:rPr lang="en-US" sz="2800" b="1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- 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Political Education </a:t>
            </a:r>
            <a:r>
              <a:rPr lang="en-US" sz="2800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to feed the young grow up with socialist view-Marxism-Leninism ideology and dogma.</a:t>
            </a:r>
          </a:p>
          <a:p>
            <a:pPr marL="0" lvl="0"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After 1991 Ethiopia</a:t>
            </a:r>
            <a:r>
              <a:rPr lang="en-US" sz="2800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-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Civic and ethical education </a:t>
            </a:r>
            <a:r>
              <a:rPr lang="en-US" sz="2800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as key subject to aware citizens know their rights, duties, constitution, democracy and the government system.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sz="22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At present Civic and Ethics exists everywhere</a:t>
            </a: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but the </a:t>
            </a:r>
            <a:r>
              <a:rPr lang="en-US" sz="2200" b="1" u="sng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nomenclature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is vary in different state.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Australia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it is referred as "Human society and environment",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"Social studies", </a:t>
            </a:r>
            <a:endParaRPr lang="en-US" sz="2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Hungary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"People and society"</a:t>
            </a:r>
            <a:endParaRPr lang="en-US" sz="22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America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“Citizenship education”;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Singapore</a:t>
            </a: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 “Citizenship  and Character Education”</a:t>
            </a:r>
            <a:endParaRPr lang="en-US" sz="22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South Africa</a:t>
            </a: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 “Right Education”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In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Germen</a:t>
            </a:r>
            <a:r>
              <a:rPr lang="en-US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: “Citizenship Education”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 </a:t>
            </a:r>
            <a:r>
              <a:rPr lang="en-US" sz="22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Ethiopia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“ Civics and Ethical Studies”  in addition to this 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Peace and human rights education;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Political education;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Human rights education (HRE) 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Civics and ethics education;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Values/moral education;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Education for citizenship and democracy;</a:t>
            </a:r>
          </a:p>
          <a:p>
            <a:pPr lvl="3" algn="just">
              <a:buFont typeface="Wingdings" pitchFamily="2" charset="2"/>
              <a:buChar char="§"/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Human rights, peace and democracy; </a:t>
            </a:r>
            <a:endParaRPr lang="en-US" sz="22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Whether the state government is </a:t>
            </a:r>
            <a:r>
              <a:rPr lang="en-US" sz="2800" b="1" u="sng" dirty="0" smtClean="0">
                <a:solidFill>
                  <a:srgbClr val="1F497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democratic or undemocratic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developed (industrialized) or developing countries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offer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civic and Ethics</a:t>
            </a: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to their students in schools and colleges.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But the </a:t>
            </a:r>
            <a:r>
              <a:rPr lang="en-US" sz="2800" u="sng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contents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the course is </a:t>
            </a:r>
            <a:r>
              <a:rPr lang="en-US" sz="2800" u="sng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vary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depending upon a nation’s philosophy. </a:t>
            </a: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 smtClean="0">
              <a:ea typeface="Times New Roman"/>
              <a:cs typeface="Times New Roman"/>
            </a:endParaRPr>
          </a:p>
          <a:p>
            <a:pPr lvl="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800" b="1" dirty="0" smtClean="0"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i="1" dirty="0" smtClean="0"/>
              <a:t>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1.3. 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Goals  of Civic and Ethical Education 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general goal of civic education is to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develop  active participation of citizens. </a:t>
            </a:r>
          </a:p>
          <a:p>
            <a:pPr marL="0" indent="0" algn="just">
              <a:buFont typeface="Wingdings" pitchFamily="2" charset="2"/>
              <a:buChar char="ü"/>
            </a:pP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Specifically, it opt to: </a:t>
            </a:r>
          </a:p>
          <a:p>
            <a:pPr marL="514350" lvl="0" indent="-514350" algn="just">
              <a:spcBef>
                <a:spcPts val="0"/>
              </a:spcBef>
              <a:buAutoNum type="alphaUcPeriod"/>
              <a:tabLst>
                <a:tab pos="0" algn="l"/>
                <a:tab pos="1371600" algn="l"/>
              </a:tabLst>
            </a:pPr>
            <a:r>
              <a:rPr lang="en-US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To enhance the culture of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civic responsibilities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Pay tax;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Respect the human democratic right of others;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Help the needy through voluntary service;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Actively participate in decision making to improve quality of government functioning;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0" algn="l"/>
              </a:tabLst>
            </a:pPr>
            <a:r>
              <a:rPr lang="en-US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To participate in election (either as voter or candidate);  etc.</a:t>
            </a:r>
          </a:p>
          <a:p>
            <a:pPr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At the end of this class students be able to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Describes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hat civic education is and  what it study about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Recognizes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difference between right and duties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ea typeface="Arial Unicode MS"/>
                <a:cs typeface="Times New Roman" pitchFamily="18" charset="0"/>
              </a:rPr>
              <a:t>Understand the historical development of civic education in the world, as well as in Ethiopia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Analyzes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oals  of learning civic education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nalyzes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essential components of civic competency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and differentiate the concepts between  ethics, moral, immoral and amoral </a:t>
            </a:r>
            <a:endParaRPr lang="en-US" sz="2800" dirty="0" smtClean="0"/>
          </a:p>
          <a:p>
            <a:pPr algn="ctr">
              <a:buNone/>
            </a:pPr>
            <a:endParaRPr lang="en-US" sz="2800" i="1" dirty="0" smtClean="0"/>
          </a:p>
          <a:p>
            <a:pPr algn="ctr">
              <a:buNone/>
            </a:pPr>
            <a:endParaRPr lang="en-US" sz="2800" i="1" dirty="0" smtClean="0"/>
          </a:p>
          <a:p>
            <a:pPr>
              <a:buNone/>
            </a:pPr>
            <a:endParaRPr lang="en-US" sz="2800" i="1" dirty="0" smtClean="0"/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2400" b="1" i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To promote the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culture of tolerance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Tolerance is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respect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acceptance difference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and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appreciation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of rich cultural diversity,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ü"/>
              <a:tabLst>
                <a:tab pos="0" algn="l"/>
              </a:tabLst>
            </a:pPr>
            <a:r>
              <a:rPr lang="en-GB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Accommodation of </a:t>
            </a:r>
            <a:r>
              <a:rPr lang="en-GB" sz="2400" u="sng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differences.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Tolerance is mandatory in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multi racial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multi ethnic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multicultural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and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multi lingual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Cultivation of tolerance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 the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eradication of negative stereotypes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(and prejudice) and serves as a guarantee of peace and stability and as an obstacle to the outbreak of violence, war, conflict.</a:t>
            </a:r>
          </a:p>
          <a:p>
            <a:pPr lvl="0" algn="just">
              <a:buNone/>
            </a:pP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C. </a:t>
            </a:r>
            <a:r>
              <a:rPr lang="en-GB" sz="2400" b="1" u="sng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Open-mindedness:-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Readiness to </a:t>
            </a:r>
            <a:r>
              <a:rPr lang="en-GB" sz="24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enter dialogue</a:t>
            </a: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</a:t>
            </a:r>
            <a:r>
              <a:rPr lang="en-GB" sz="24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listen to others </a:t>
            </a: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idea and </a:t>
            </a:r>
            <a:r>
              <a:rPr lang="en-GB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change positions if necessary</a:t>
            </a: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It implies </a:t>
            </a:r>
            <a:r>
              <a:rPr lang="en-GB" sz="2400" b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citizen’s readiness to sacrifice their individual interests </a:t>
            </a: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and </a:t>
            </a:r>
            <a:r>
              <a:rPr lang="en-GB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values</a:t>
            </a:r>
            <a:r>
              <a:rPr lang="en-GB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for the sake of promoting the collective interests of common good. 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Loyalty</a:t>
            </a:r>
            <a:r>
              <a:rPr lang="en-GB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= involves things like </a:t>
            </a:r>
            <a:r>
              <a:rPr lang="en-GB" sz="2400" b="1" u="sng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keeping promises </a:t>
            </a:r>
            <a:r>
              <a:rPr lang="en-GB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or </a:t>
            </a:r>
            <a:r>
              <a:rPr lang="en-GB" sz="24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keeping ones word</a:t>
            </a:r>
            <a:r>
              <a:rPr lang="en-GB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keeping relationship.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1.4</a:t>
            </a:r>
            <a:r>
              <a:rPr lang="en-US" sz="2800" i="1" dirty="0" smtClean="0"/>
              <a:t>. </a:t>
            </a: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Competency of Good Citizen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This is concerned with the </a:t>
            </a: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capacity or ability of citizens to participate effectively in the political system.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There are minimum competences that are required from Citizen. These are: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914400" lvl="2" indent="0" algn="just">
              <a:buNone/>
            </a:pP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Civic knowledge  </a:t>
            </a:r>
            <a:r>
              <a:rPr lang="en-GB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ii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Civic skills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Civic attitudes</a:t>
            </a:r>
          </a:p>
          <a:p>
            <a:pPr marL="0" lvl="0" indent="0"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Civic </a:t>
            </a:r>
            <a:r>
              <a:rPr lang="en-US" sz="24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Civic knowledge is concerned with the content or what citizens ought to know</a:t>
            </a:r>
            <a:endParaRPr lang="en-US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Citizens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need to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know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their country about the social, cultural, political, environmental, historical, and economic </a:t>
            </a: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conditions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R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ealities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of the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past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and the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present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and also the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challenge and prospects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ahead of the country. </a:t>
            </a: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Citizens need to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what democracy is, what government, constitution</a:t>
            </a: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What is the role of citizen in democratic system  etc.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ii. </a:t>
            </a:r>
            <a:r>
              <a:rPr lang="en-GB" sz="24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Civic skills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Refer to the ability that citizens require to put the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theory, in to action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being as active member of the community.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ecognize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the importance of moral and Ethical values </a:t>
            </a:r>
            <a:endParaRPr lang="en-US" sz="2400" dirty="0" smtClean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To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enhance good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governance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Participation, Rule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Law, Transparency, Accountability, Responsiveness,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Includes skills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decision making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communication,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conflict resolutions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compromise,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persuasions, creativity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and the like.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800" dirty="0">
                <a:solidFill>
                  <a:srgbClr val="00B0F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Analytical and critical thinking skills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Skills of listening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and observing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Co-operation skills, Critically examine information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Civic dispositions and commitments of fundamental values 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Developing democratic outlooks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Teaching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of civics also aims at generating </a:t>
            </a:r>
            <a:r>
              <a:rPr lang="en-US" sz="2800" b="1" dirty="0">
                <a:solidFill>
                  <a:srgbClr val="00B0F0"/>
                </a:solidFill>
                <a:latin typeface="Times New Roman"/>
              </a:rPr>
              <a:t>political consciousness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in the mind of citizens. </a:t>
            </a:r>
          </a:p>
          <a:p>
            <a:pPr lvl="0">
              <a:buFont typeface="Wingdings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There are three types of </a:t>
            </a:r>
            <a:r>
              <a:rPr lang="en-US" sz="2800" b="1" u="sng" dirty="0">
                <a:solidFill>
                  <a:srgbClr val="FF0000"/>
                </a:solidFill>
                <a:latin typeface="Times New Roman"/>
              </a:rPr>
              <a:t>political culture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marL="571500" indent="-571500">
              <a:buAutoNum type="romanLcPeriod"/>
            </a:pP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Parochial </a:t>
            </a: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Political </a:t>
            </a: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Culture</a:t>
            </a:r>
            <a:endParaRPr lang="en-US" sz="280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P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articipation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limited to local areas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ii. Subjective </a:t>
            </a: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Political Culture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citizens assume passive relationship to the political system </a:t>
            </a:r>
          </a:p>
          <a:p>
            <a:pPr lvl="0"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Citizens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see themselves as a 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subject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Doer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(Government) – Receiver (citizens) relationship </a:t>
            </a:r>
            <a:endParaRPr lang="en-US" sz="2800" dirty="0" smtClean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Times New Roman"/>
              </a:rPr>
              <a:t>iii. Participatory </a:t>
            </a:r>
            <a:r>
              <a:rPr lang="en-US" sz="2800" b="1" dirty="0">
                <a:solidFill>
                  <a:srgbClr val="000000"/>
                </a:solidFill>
                <a:latin typeface="Times New Roman"/>
              </a:rPr>
              <a:t>political culture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>
                <a:solidFill>
                  <a:srgbClr val="000000"/>
                </a:solidFill>
                <a:latin typeface="Times New Roman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itizens are active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participant in the political system. </a:t>
            </a: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0000"/>
                </a:solidFill>
                <a:latin typeface="Times New Roman"/>
              </a:rPr>
              <a:t>Citizen has bright </a:t>
            </a:r>
            <a:r>
              <a:rPr lang="en-US" sz="2800" dirty="0">
                <a:solidFill>
                  <a:srgbClr val="000000"/>
                </a:solidFill>
                <a:latin typeface="Times New Roman"/>
              </a:rPr>
              <a:t>knowledge and awareness of political system. </a:t>
            </a:r>
          </a:p>
          <a:p>
            <a:pPr>
              <a:buFont typeface="Wingdings" pitchFamily="2" charset="2"/>
              <a:buChar char="ü"/>
            </a:pP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662015421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Civic attitude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 attitude is the psychological response to people, society, objects, events, occurrences and circumstances;  to life itself.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Civic attitude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refers to the character, disposition, commitment, that citizens possess which is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essential to carry out their civic responsibility. 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Altruistic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qualities are required to help the poor and vulnerable one in the community.</a:t>
            </a:r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There are also 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many civic attitudes 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that are required from good citizens such as;</a:t>
            </a:r>
          </a:p>
          <a:p>
            <a:pPr marL="1828800" lvl="3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Tolerance/ Respect</a:t>
            </a:r>
          </a:p>
          <a:p>
            <a:pPr marL="1828800" lvl="3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Civic-mindedness</a:t>
            </a:r>
          </a:p>
          <a:p>
            <a:pPr marL="1828800" lvl="3" indent="-457200" algn="just">
              <a:buFont typeface="Wingdings" pitchFamily="2" charset="2"/>
              <a:buChar char="§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Responsibility</a:t>
            </a:r>
          </a:p>
          <a:p>
            <a:pPr marL="1828800" lvl="3" indent="-457200" algn="just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</a:rPr>
              <a:t>Virtuousness </a:t>
            </a:r>
            <a:endParaRPr lang="en-US" sz="2400" dirty="0">
              <a:solidFill>
                <a:srgbClr val="000000"/>
              </a:solidFill>
              <a:latin typeface="Times New Roman"/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Competence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integrates = </a:t>
            </a: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knowledge + Skill+ Attitude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Class Activities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Discuss differences between rights and duties with example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List at least four civil and political rights separately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Discuss the conditions that contribute for the separation of state and religion during the renaissance period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Discus  the goals/objectives  of learning civic education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List at least five different nomenclatures of Civics and Ethics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Discus the meanings and components of civic competency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 the three types of political culture and their differences </a:t>
            </a:r>
          </a:p>
          <a:p>
            <a:pPr marL="514350" lvl="0" indent="-514350">
              <a:buFont typeface="Arial" pitchFamily="34" charset="0"/>
              <a:buAutoNum type="arabicPeriod"/>
            </a:pP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List the sources of civics and ethics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1124534206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4F81BD"/>
                </a:solidFill>
                <a:ea typeface="Times New Roman"/>
                <a:cs typeface="Times New Roman"/>
              </a:rPr>
              <a:t>1.5. </a:t>
            </a:r>
            <a:r>
              <a:rPr lang="en-US" sz="2400" b="1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Sources of Civic and Ethics and its relationship with other Subjects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Traditional sources;</a:t>
            </a: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Documentary sources  and;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Theoretical sources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1.5.1. . Traditional sources include:</a:t>
            </a:r>
          </a:p>
          <a:p>
            <a:pPr lvl="1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Family, Schools, Religious institutions, Mass media etc.</a:t>
            </a: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1.5.2. Documentary sources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Constitution be it written or unwritten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Decision,  enactments, treaties and conventions made by such as: 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The universal declaration of human right (UDHR) 1948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International convention on civil and political rights (ICCPR)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International convention  on economic, social and cultural rights (ICESCR)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convention on the right of child (CRC)1989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 convention on the elimination of all forms of discrimination against women (CEDAW) 1979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Font typeface="Wingdings"/>
              <a:buChar char="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4" algn="just">
              <a:spcBef>
                <a:spcPts val="0"/>
              </a:spcBef>
              <a:buNone/>
            </a:pPr>
            <a:endParaRPr lang="en-US" sz="2400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4F81BD"/>
                </a:solidFill>
                <a:latin typeface="Cambria"/>
                <a:ea typeface="Times New Roman"/>
                <a:cs typeface="Times New Roman"/>
              </a:rPr>
              <a:t>1.5. 3. </a:t>
            </a:r>
            <a:r>
              <a:rPr lang="en-US" sz="2800" b="1" dirty="0" smtClean="0">
                <a:solidFill>
                  <a:srgbClr val="4F81BD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Theoretical sources</a:t>
            </a:r>
            <a:endParaRPr lang="en-US" sz="2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Philosophy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Political science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Sociology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Law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History 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Economics </a:t>
            </a:r>
          </a:p>
          <a:p>
            <a:pPr lvl="5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Geography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</a:t>
            </a:r>
            <a:r>
              <a:rPr lang="en-GB" sz="2400" b="1" dirty="0" smtClean="0">
                <a:solidFill>
                  <a:srgbClr val="00B0F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1.6.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Definition of  Ethics, Morality and Amorality</a:t>
            </a:r>
          </a:p>
          <a:p>
            <a:pPr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1.6.1. 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is Ethics?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Ethics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derived  from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Greek word -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ethos</a:t>
            </a:r>
            <a:endParaRPr lang="en-US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ethos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refer “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custom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”; “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character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  or “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way of acting”.</a:t>
            </a:r>
          </a:p>
          <a:p>
            <a:pPr lvl="0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Ethics is a study of human conduct or man`s conduct.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Ethics is a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set of rules/ guidelines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define right and wrong.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 determined what is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good and bad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right and wrong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2"/>
              </a:rPr>
              <a:t>virtue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and 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3"/>
              </a:rPr>
              <a:t>vice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u="sng" dirty="0" smtClean="0">
                <a:solidFill>
                  <a:srgbClr val="0000FF"/>
                </a:solidFill>
                <a:latin typeface="Times New Roman" pitchFamily="18" charset="0"/>
                <a:ea typeface="Calibri"/>
                <a:cs typeface="Times New Roman" pitchFamily="18" charset="0"/>
                <a:hlinkClick r:id="rId4"/>
              </a:rPr>
              <a:t>justice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terms of moral behavior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of what one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ought to do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what one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ought to do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Ethics help us to decide decision in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reasonable ad responsible way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guiding principle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our decision are: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self interest, 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custom and tradition, norm of the society, 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code of ethics,</a:t>
            </a:r>
          </a:p>
          <a:p>
            <a:pPr marL="1257300" lvl="2" indent="-342900" algn="just">
              <a:buFont typeface="Wingdings" pitchFamily="2" charset="2"/>
              <a:buChar char="§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law, religion.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18010167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led the study of things like 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value, principles, beliefs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norms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the Society.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Ethics is 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guided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 values that are </a:t>
            </a:r>
            <a:r>
              <a:rPr lang="en-US" sz="26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rationally justified</a:t>
            </a:r>
            <a:r>
              <a:rPr lang="en-US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not about unquestionable</a:t>
            </a:r>
            <a:r>
              <a:rPr lang="en-US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rather it is a matter of basing ethical values in </a:t>
            </a:r>
            <a:r>
              <a:rPr lang="en-US" sz="2600" b="1" u="sng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rational arguments.</a:t>
            </a:r>
            <a:endParaRPr lang="en-US" sz="26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1.6.2. What is Morality?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 </a:t>
            </a:r>
            <a:r>
              <a:rPr lang="en-US" sz="2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Latin word- </a:t>
            </a:r>
            <a:r>
              <a:rPr lang="en-US" sz="2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mores/</a:t>
            </a:r>
            <a:r>
              <a:rPr lang="en-US" sz="2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mos</a:t>
            </a:r>
            <a:endParaRPr lang="en-US" sz="26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ü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Both implies custom, manner, proper behavior, character 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Norms or standards of human conduct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Thus, morality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can be understood as </a:t>
            </a:r>
            <a:r>
              <a:rPr lang="en-US" sz="2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behavior or activities of individual/groups </a:t>
            </a:r>
            <a:r>
              <a:rPr lang="en-US" sz="26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according to the </a:t>
            </a:r>
            <a:r>
              <a:rPr lang="en-US" sz="2600" b="1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standards/rules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enable to distinguish them as good or bad. </a:t>
            </a:r>
          </a:p>
          <a:p>
            <a:pPr lvl="0" algn="just">
              <a:buNone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a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principles on which one’s judgments of right and wrong are based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600" b="1" dirty="0" smtClean="0">
              <a:solidFill>
                <a:srgbClr val="00B0F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i="1" dirty="0" smtClean="0"/>
              <a:t>     </a:t>
            </a:r>
            <a:r>
              <a:rPr lang="en-US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Chapter One </a:t>
            </a:r>
          </a:p>
          <a:p>
            <a:pPr marL="0" marR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1. Understanding Civics and Ethics</a:t>
            </a:r>
            <a:endParaRPr lang="en-US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1. Understanding the Meaning of Civics, Ethics  and Morality</a:t>
            </a:r>
          </a:p>
          <a:p>
            <a:pPr marL="0" lvl="0" indent="0"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1.1.1.  What is 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lvl="0" indent="0">
              <a:buNone/>
            </a:pPr>
            <a:r>
              <a:rPr lang="en-US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i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Etymological </a:t>
            </a:r>
          </a:p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term civics is comes from the </a:t>
            </a:r>
            <a:r>
              <a:rPr lang="en-US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Latin Word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civis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 and ‘</a:t>
            </a:r>
            <a:r>
              <a:rPr lang="en-US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civitas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 that means ‘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citizen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city-state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respectively.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These two Latin words  combine and gave birth to  the subject “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lv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 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Difference between Ethics and Morality </a:t>
            </a:r>
          </a:p>
          <a:p>
            <a:pPr>
              <a:buNone/>
            </a:pPr>
            <a:endParaRPr lang="en-US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685800"/>
          <a:ext cx="868680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5729"/>
                <a:gridCol w="4231071"/>
              </a:tblGrid>
              <a:tr h="527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Ethics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Morality </a:t>
                      </a:r>
                    </a:p>
                  </a:txBody>
                  <a:tcPr/>
                </a:tc>
              </a:tr>
              <a:tr h="530449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Ethics refers to </a:t>
                      </a: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standards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or good and bad, right and wrong that </a:t>
                      </a:r>
                      <a:r>
                        <a:rPr kumimoji="0" lang="en-US" sz="28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imposed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by outside group like rule, society or profession.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Subject that study morality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Objective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Externalism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Punishment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Morality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refer to an individual's own </a:t>
                      </a:r>
                      <a:r>
                        <a:rPr lang="en-US" sz="2800" b="1" i="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principles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regarding </a:t>
                      </a:r>
                      <a:r>
                        <a:rPr lang="en-US" sz="2800" b="1" i="0" kern="12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right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and </a:t>
                      </a:r>
                      <a:r>
                        <a:rPr lang="en-US" sz="2800" b="1" i="0" kern="120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wrong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kumimoji="0" lang="en-US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is 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not imposed by anyone,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rather 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is what you think is good and bad personally.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is content in </a:t>
                      </a: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subject of ethics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Subjectivism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Internal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Create sense of guilty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1.6.3. </a:t>
            </a:r>
            <a:r>
              <a:rPr lang="en-US" sz="24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What are the definitions of immoral and amoral?</a:t>
            </a:r>
            <a:r>
              <a:rPr lang="en-US" sz="2400" dirty="0" smtClean="0">
                <a:hlinkClick r:id="rId2"/>
              </a:rPr>
              <a:t> </a:t>
            </a:r>
            <a:r>
              <a:rPr lang="en-US" sz="1100" dirty="0" smtClean="0">
                <a:hlinkClick r:id="rId2"/>
              </a:rPr>
              <a:t>https://www.slideshare.net/christinadoyle89/morality-an-introduction-powerpoint</a:t>
            </a:r>
            <a:r>
              <a:rPr lang="en-US" sz="1100" dirty="0" smtClean="0"/>
              <a:t>  or  </a:t>
            </a:r>
            <a:r>
              <a:rPr lang="en-US" sz="1100" dirty="0" smtClean="0">
                <a:hlinkClick r:id="rId3"/>
              </a:rPr>
              <a:t>https://www.slideshare.net/MichaelSmith62/ethics-35415253</a:t>
            </a:r>
            <a:endParaRPr lang="en-US" sz="2400" b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lphaUcPeriod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Moral: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moral person knows the difference between right or wrong and  chooses to do what is right. </a:t>
            </a:r>
          </a:p>
          <a:p>
            <a:pPr marL="457200" indent="-45720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Immoral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:- 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immoral person knows the differences between right and wrong and chooses to do what is wrong.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quality of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being in accord with standards of right or good conduct . i.e.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violation of a rule or code or theory of ethics.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Immoral actions are corrupt, unethical, sinful, evil or wrong behavior.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E.g. like stealing, lying, and murdering are immoral. </a:t>
            </a:r>
          </a:p>
          <a:p>
            <a:pPr marL="457200" indent="-45720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Amoral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:- </a:t>
            </a:r>
          </a:p>
          <a:p>
            <a:pPr marL="45720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amoral person has no regard for any standards of right or wrong, and just does what  he/she likes.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i="1" dirty="0" smtClean="0"/>
              <a:t>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Sometimes it defined with reference to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value-free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situations 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neither moral nor immoral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It  has  two meanings: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Amoral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neither moral nor immoral means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it lies outside the realm of right and wrong. </a:t>
            </a:r>
          </a:p>
          <a:p>
            <a:pPr marL="514350" indent="-51435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E.g.  Color is amoral, Reading Book, drinking a glasses of water is amoral. 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Neither can have any moral judgment applied to it. </a:t>
            </a:r>
          </a:p>
          <a:p>
            <a:pPr marL="514350" indent="-51435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not a statement of morality.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When a 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person is called lacking moral sensibility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it means he or she has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concern about whether an action is right or wrong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i.e. such people have no feeling or understanding of the concepts of right and wrong.  E.g.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infant, 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Someone who lacks the mental ability to understand right or wrong due to illness.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 lvl="0">
              <a:buFont typeface="Wingdings" pitchFamily="2" charset="2"/>
              <a:buChar char="v"/>
            </a:pPr>
            <a:r>
              <a:rPr lang="en-US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the end of this class students be able to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Describes the three approaches of ethics and its subdivision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differences between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teleological and deontological ethics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Identify the difference between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Ethical Egoism, 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thical Altruism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Utilitarianism ethics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Understand the differences between  prima facie duty ethics, divine based duty ethics, and virtue ethics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Recognizes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difference between normative and none normative ethics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the differences between ethical objectivism and ethical subjectivism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Describes what applied ethics is and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its categories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Understand what profession, professional and professional ethics means </a:t>
            </a:r>
          </a:p>
          <a:p>
            <a:pPr marL="457200" lvl="0" indent="-457200"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Analyzes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importance's of learning ethics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1.7. Approach to Ethics</a:t>
            </a:r>
          </a:p>
          <a:p>
            <a:pPr marL="571500" lvl="0" indent="-5715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three major approach's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Ethics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Normative Ethics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Teleological ethics(consequentialist),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Deontological Ethics(non-consequentialis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and 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Virtue ethics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B. Non-normative Ethics 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Met ethics= Ethical absolutism/objectivism  and Ethical relativism, subjectivism  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Applied Ethics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Developmental ethics;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Environmental ethics and</a:t>
            </a:r>
          </a:p>
          <a:p>
            <a:pPr marL="457200" lvl="0" indent="-457200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Professional ethics </a:t>
            </a:r>
          </a:p>
        </p:txBody>
      </p:sp>
    </p:spTree>
    <p:extLst>
      <p:ext uri="{BB962C8B-B14F-4D97-AF65-F5344CB8AC3E}">
        <p14:creationId xmlns="" xmlns:p14="http://schemas.microsoft.com/office/powerpoint/2010/main" val="3880133144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 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1.7.1. </a:t>
            </a:r>
            <a:r>
              <a:rPr lang="en-US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Normative Ethics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prescriptive) ethics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ormative ethics used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prescriptive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methods to telling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people what should be done,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rather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than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describing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how it is done.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Normative ethics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examines </a:t>
            </a:r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moral standards,</a:t>
            </a:r>
            <a:r>
              <a:rPr lang="en-US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rules, Principles and producers for determining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a person should do and </a:t>
            </a:r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should not do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attempt to define right and wrong conduct.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Teleological ethics(consequentialist)</a:t>
            </a: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moral </a:t>
            </a:r>
            <a:r>
              <a:rPr lang="en-US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rightness or wrongness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an action is determined by its 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outcome, consequence or end result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i.e. </a:t>
            </a:r>
            <a:endParaRPr lang="en-U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Everything has its own consequences. Thus, what is better than what? 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They said that “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end justifies the means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 meaning the end result of an action taken as the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criteria whether an action is right or wrong.</a:t>
            </a:r>
          </a:p>
          <a:p>
            <a:pPr marL="27432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“X” is morally preferable to “Y” if  “X” tends to lead to better consequences than “Y” does.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 marL="274320" lvl="0" indent="-27432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US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no act is good or bad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and of itself, rather it is good or bad only in terms of its consequences.</a:t>
            </a:r>
          </a:p>
          <a:p>
            <a:pPr lvl="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E.g.  lying, killing and theft</a:t>
            </a:r>
            <a:endParaRPr lang="en-US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action is good if its </a:t>
            </a:r>
            <a:r>
              <a:rPr lang="en-US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benefits exceeds its harms </a:t>
            </a:r>
          </a:p>
          <a:p>
            <a:pPr marL="274320" lvl="0" indent="-27432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 action is bad if its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harms exceed its benefits </a:t>
            </a:r>
          </a:p>
          <a:p>
            <a:pPr marL="274320" lvl="0" indent="-27432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consequentialism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correct moral conduct is determined </a:t>
            </a:r>
            <a:r>
              <a:rPr lang="en-US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solely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by a </a:t>
            </a:r>
            <a:r>
              <a:rPr lang="en-US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cost-benefit analysis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an action’s consequences.</a:t>
            </a:r>
            <a:endParaRPr lang="en-US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   </a:t>
            </a:r>
            <a:r>
              <a:rPr lang="en-US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Consequentialism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has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three subdivisions:- </a:t>
            </a:r>
          </a:p>
          <a:p>
            <a:pPr>
              <a:buNone/>
            </a:pPr>
            <a:endParaRPr lang="en-US" dirty="0">
              <a:solidFill>
                <a:prstClr val="black"/>
              </a:solidFill>
              <a:latin typeface="Perpetu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685732"/>
          <a:ext cx="8763000" cy="6172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5790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Ethical Egoism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Ethical Altruism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Utilitarianism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931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 action is morally right, if the consequences of that action are more favorable than unfavorable only to the </a:t>
                      </a:r>
                      <a:r>
                        <a:rPr kumimoji="0" lang="en-US" sz="3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agent</a:t>
                      </a: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 performing the action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It is a philosophy of 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doing things purely for the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benefit of others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, without expecting to get anything out of it yourself.</a:t>
                      </a:r>
                      <a:endParaRPr kumimoji="0" lang="en-US" sz="32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 action is morally right, if the consequences of that action are more favorable </a:t>
                      </a: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than unfavorable </a:t>
                      </a:r>
                      <a:r>
                        <a:rPr kumimoji="0" lang="en-US" sz="3200" b="1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to everyone</a:t>
                      </a: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.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</a:t>
            </a:r>
            <a:r>
              <a:rPr lang="en-US" b="1" dirty="0" smtClean="0">
                <a:solidFill>
                  <a:prstClr val="black"/>
                </a:solidFill>
                <a:latin typeface="Perpetua"/>
              </a:rPr>
              <a:t>There are two types of utilitarianism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prstClr val="black"/>
                </a:solidFill>
                <a:latin typeface="Perpetua"/>
              </a:rPr>
              <a:t>The measurement is </a:t>
            </a:r>
            <a:r>
              <a:rPr lang="en-US" b="1" u="sng" dirty="0" smtClean="0">
                <a:solidFill>
                  <a:prstClr val="black"/>
                </a:solidFill>
                <a:latin typeface="Perpetua"/>
              </a:rPr>
              <a:t>Utility</a:t>
            </a:r>
            <a:endParaRPr lang="en-US" b="1" dirty="0" smtClean="0">
              <a:solidFill>
                <a:prstClr val="black"/>
              </a:solidFill>
              <a:latin typeface="Perpetua"/>
            </a:endParaRPr>
          </a:p>
          <a:p>
            <a:pPr>
              <a:buNone/>
            </a:pPr>
            <a:endParaRPr lang="en-US" b="1" dirty="0" smtClean="0">
              <a:solidFill>
                <a:prstClr val="black"/>
              </a:solidFill>
              <a:latin typeface="Perpetua"/>
            </a:endParaRPr>
          </a:p>
          <a:p>
            <a:pPr>
              <a:buNone/>
            </a:pPr>
            <a:endParaRPr lang="en-US" b="1" dirty="0" smtClean="0">
              <a:solidFill>
                <a:prstClr val="black"/>
              </a:solidFill>
              <a:latin typeface="Perpetua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88161833"/>
              </p:ext>
            </p:extLst>
          </p:nvPr>
        </p:nvGraphicFramePr>
        <p:xfrm>
          <a:off x="381000" y="1524001"/>
          <a:ext cx="8534400" cy="4754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7619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Act utilitarianism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Rule utilitarianism </a:t>
                      </a:r>
                    </a:p>
                  </a:txBody>
                  <a:tcPr/>
                </a:tc>
              </a:tr>
              <a:tr h="36371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Results or consequences of the single </a:t>
                      </a: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act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Applies utility principle to each act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It is right if it leads to more good than harm. 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Jeremy Bentham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consequences that result of following a </a:t>
                      </a:r>
                      <a:r>
                        <a:rPr kumimoji="0" lang="en-US" sz="3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rule</a:t>
                      </a: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 of conduct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Based on general rules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 It is right if it leads to more good than harm </a:t>
                      </a:r>
                      <a:r>
                        <a:rPr kumimoji="0" lang="en-US" sz="3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as a rule.</a:t>
                      </a:r>
                      <a:endParaRPr kumimoji="0" lang="en-US" sz="3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Perpetu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Perpetua"/>
                          <a:ea typeface="+mn-ea"/>
                          <a:cs typeface="+mn-cs"/>
                        </a:rPr>
                        <a:t>Johan Stuart Mill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ccording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to the oxford dictionary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civics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is defined as a </a:t>
            </a:r>
            <a:r>
              <a:rPr lang="en-US" dirty="0">
                <a:solidFill>
                  <a:srgbClr val="00B0F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study of the </a:t>
            </a:r>
            <a:r>
              <a:rPr lang="en-US" b="1" u="sng" dirty="0">
                <a:solidFill>
                  <a:srgbClr val="00B0F0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rights and duties 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of Citizenship.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2"/>
              </a:rPr>
              <a:t>UNDP (2004)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Civic Education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is learning for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effective participation in democratic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development processes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both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and national levels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Civics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to mean the discipline of knowledge dealing with the </a:t>
            </a:r>
            <a:r>
              <a:rPr lang="en-US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day-to-day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affairs of the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and its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citizens.</a:t>
            </a:r>
            <a:endParaRPr lang="en-US" sz="3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</a:t>
            </a:r>
            <a:r>
              <a:rPr lang="en-US" sz="25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5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Deontological Ethics </a:t>
            </a:r>
            <a:endParaRPr lang="en-US" sz="2500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Etymologically the word deontology derived from Greek “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deontos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means what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obligation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duty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Deontological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duty-based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Kantian </a:t>
            </a:r>
            <a:r>
              <a:rPr lang="en-US" sz="24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Ethics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ethics are concerned with what people do, not with the consequences of their actions.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 the right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thing.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because it's the right thing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Don't do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wrong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things.</a:t>
            </a:r>
          </a:p>
          <a:p>
            <a:pPr lvl="3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them because they are wrong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According to Deontological theories hold that actions that are morally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are those in accordance with certain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rules, principles, duties, rights or maxims.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Deontological ethics says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some kinds of action are </a:t>
            </a:r>
            <a:r>
              <a:rPr lang="en-US" sz="24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wrong or right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themselves, regardless of the consequences. Or consequences do not matter.  The Right is said to have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priority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over the Good.</a:t>
            </a: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endParaRPr lang="en-US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763000" cy="6705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2800" i="1" dirty="0" smtClean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Deontologists live in a universe of moral rules, such as: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wrong to kill innocent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people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wrong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steal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wrong to tell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lies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right to keep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promises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Someone who follows Duty-based ethics should do the right thing, </a:t>
            </a:r>
            <a:r>
              <a:rPr lang="en-US" sz="28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even if that produces more harm (or less good)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than doing the wrong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thing:  People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have a duty to do the right thing, even if it produces a bad result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.g.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philosopher Kant thought that it would be wrong to tell a lie in order to save a friend from a murderer.</a:t>
            </a:r>
          </a:p>
          <a:p>
            <a:pPr marL="0" indent="0" algn="just">
              <a:buNone/>
            </a:pPr>
            <a:endParaRPr lang="en-US" sz="2800" b="0" i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106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i="1" dirty="0" smtClean="0"/>
              <a:t> 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Under Deontological ethics </a:t>
            </a:r>
            <a:r>
              <a:rPr lang="en-US" dirty="0" smtClean="0">
                <a:latin typeface="Times New Roman"/>
              </a:rPr>
              <a:t>t</a:t>
            </a:r>
            <a:r>
              <a:rPr lang="en-US" dirty="0" smtClean="0">
                <a:latin typeface="Times New Roman"/>
                <a:ea typeface="Calibri"/>
              </a:rPr>
              <a:t>here are </a:t>
            </a:r>
            <a:r>
              <a:rPr lang="en-US" b="1" dirty="0" smtClean="0">
                <a:solidFill>
                  <a:srgbClr val="00B0F0"/>
                </a:solidFill>
                <a:latin typeface="Times New Roman"/>
                <a:ea typeface="Calibri"/>
              </a:rPr>
              <a:t>four central </a:t>
            </a:r>
            <a:r>
              <a:rPr lang="en-US" dirty="0" smtClean="0">
                <a:latin typeface="Times New Roman"/>
                <a:ea typeface="Calibri"/>
              </a:rPr>
              <a:t>duty theories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marL="571500" lvl="0" indent="-57150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AutoNum type="romanLcPeriod"/>
            </a:pPr>
            <a:r>
              <a:rPr lang="en-US" dirty="0" smtClean="0">
                <a:latin typeface="Times New Roman"/>
                <a:ea typeface="Calibri"/>
              </a:rPr>
              <a:t>Duty to oneself, duty to others,</a:t>
            </a:r>
            <a:r>
              <a:rPr lang="en-US" b="1" i="1" dirty="0" smtClean="0">
                <a:latin typeface="Times New Roman"/>
                <a:ea typeface="Calibri"/>
              </a:rPr>
              <a:t> </a:t>
            </a:r>
            <a:r>
              <a:rPr lang="en-US" dirty="0" smtClean="0">
                <a:latin typeface="Times New Roman" pitchFamily="18" charset="0"/>
                <a:ea typeface="Calibri"/>
                <a:cs typeface="Times New Roman" pitchFamily="18" charset="0"/>
              </a:rPr>
              <a:t>rights theory </a:t>
            </a:r>
            <a:endParaRPr lang="en-US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571500" lvl="0" indent="-57150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AutoNum type="romanLcPeriod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Imperative 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AutoNum type="romanLcPeriod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Prima Facie Duties. </a:t>
            </a:r>
          </a:p>
          <a:p>
            <a:pPr marL="571500" lvl="0" indent="-571500" algn="just">
              <a:lnSpc>
                <a:spcPct val="150000"/>
              </a:lnSpc>
              <a:spcBef>
                <a:spcPts val="580"/>
              </a:spcBef>
              <a:buClr>
                <a:srgbClr val="D34817"/>
              </a:buClr>
              <a:buSzPct val="85000"/>
              <a:buAutoNum type="romanLcPeriod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Divine based duty ethics</a:t>
            </a: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0775459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800" i="1" dirty="0" smtClean="0"/>
              <a:t> </a:t>
            </a:r>
            <a:r>
              <a:rPr lang="en-US" sz="2200" dirty="0">
                <a:latin typeface="Times New Roman"/>
              </a:rPr>
              <a:t>i</a:t>
            </a:r>
            <a:r>
              <a:rPr lang="en-US" sz="2200" dirty="0" smtClean="0">
                <a:latin typeface="Times New Roman"/>
                <a:ea typeface="Calibri"/>
              </a:rPr>
              <a:t>.  </a:t>
            </a:r>
            <a:r>
              <a:rPr lang="en-US" sz="2200" b="1" dirty="0" smtClean="0">
                <a:latin typeface="Times New Roman"/>
                <a:ea typeface="Calibri"/>
              </a:rPr>
              <a:t>Duty to oneself, duty to others,</a:t>
            </a:r>
            <a:r>
              <a:rPr lang="en-US" sz="2200" b="1" i="1" dirty="0" smtClean="0">
                <a:latin typeface="Times New Roman"/>
                <a:ea typeface="Calibri"/>
              </a:rPr>
              <a:t> </a:t>
            </a:r>
            <a:r>
              <a:rPr lang="en-US" sz="22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rights theory </a:t>
            </a:r>
          </a:p>
          <a:p>
            <a:pPr algn="just">
              <a:spcAft>
                <a:spcPts val="1000"/>
              </a:spcAft>
              <a:buNone/>
            </a:pPr>
            <a:r>
              <a:rPr lang="en-US" sz="2200" dirty="0" smtClean="0">
                <a:latin typeface="Times New Roman"/>
                <a:ea typeface="Calibri"/>
                <a:cs typeface="Times New Roman"/>
              </a:rPr>
              <a:t>a. </a:t>
            </a:r>
            <a:r>
              <a:rPr lang="en-US" sz="2200" b="1" u="sng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Duty oneself, has two sorts:</a:t>
            </a:r>
            <a:endParaRPr lang="en-US" sz="2200" b="1" u="sng" dirty="0" smtClean="0">
              <a:solidFill>
                <a:srgbClr val="00B0F0"/>
              </a:solidFill>
              <a:ea typeface="Calibri"/>
              <a:cs typeface="Times New Roman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smtClean="0">
                <a:latin typeface="Times New Roman"/>
                <a:ea typeface="Times New Roman"/>
                <a:cs typeface="Times New Roman"/>
              </a:rPr>
              <a:t>Duties of the soul, 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200" dirty="0" smtClean="0">
                <a:latin typeface="Times New Roman"/>
                <a:ea typeface="Calibri"/>
              </a:rPr>
              <a:t>Duties of the body</a:t>
            </a:r>
          </a:p>
          <a:p>
            <a:pPr marR="0" lvl="0" algn="just"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sz="2200" dirty="0" smtClean="0">
                <a:latin typeface="Times New Roman"/>
                <a:ea typeface="Calibri"/>
              </a:rPr>
              <a:t>b. </a:t>
            </a:r>
            <a:r>
              <a:rPr lang="en-US" sz="2200" b="1" u="sng" dirty="0" smtClean="0">
                <a:solidFill>
                  <a:srgbClr val="00B0F0"/>
                </a:solidFill>
                <a:latin typeface="Times New Roman"/>
                <a:ea typeface="Calibri"/>
              </a:rPr>
              <a:t>Concerning our duties towards others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Avoid wronging others,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Treat people as equals, and</a:t>
            </a:r>
          </a:p>
          <a:p>
            <a:pPr marL="457200" marR="0" lvl="0" indent="-45720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Promote the good of others.</a:t>
            </a:r>
          </a:p>
          <a:p>
            <a:pPr marR="0" lvl="0" algn="just">
              <a:spcBef>
                <a:spcPts val="0"/>
              </a:spcBef>
              <a:spcAft>
                <a:spcPts val="1000"/>
              </a:spcAft>
              <a:buNone/>
              <a:tabLst>
                <a:tab pos="457200" algn="l"/>
              </a:tabLst>
            </a:pP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b="1" u="sng" dirty="0" smtClean="0">
                <a:solidFill>
                  <a:srgbClr val="00B0F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ights theory </a:t>
            </a:r>
            <a:endParaRPr lang="en-US" sz="2200" b="1" u="sng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b="1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John Locke</a:t>
            </a:r>
            <a:r>
              <a:rPr lang="en-US" sz="2200" dirty="0" smtClean="0">
                <a:latin typeface="Times New Roman"/>
                <a:ea typeface="Calibri"/>
              </a:rPr>
              <a:t>, argued that we should not harm anyone’s life, health, liberty or possessions. For Locke, these are our </a:t>
            </a:r>
            <a:r>
              <a:rPr lang="en-US" sz="2200" b="1" dirty="0" smtClean="0">
                <a:latin typeface="Times New Roman"/>
                <a:ea typeface="Calibri"/>
              </a:rPr>
              <a:t>natural rights</a:t>
            </a:r>
            <a:r>
              <a:rPr lang="en-US" sz="2200" dirty="0" smtClean="0">
                <a:latin typeface="Times New Roman"/>
                <a:ea typeface="Calibri"/>
              </a:rPr>
              <a:t>, given to us by God. 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b="1" dirty="0" smtClean="0">
                <a:latin typeface="Times New Roman"/>
                <a:ea typeface="Calibri"/>
              </a:rPr>
              <a:t>Thomas Jefferson</a:t>
            </a:r>
            <a:r>
              <a:rPr lang="en-US" sz="2200" dirty="0" smtClean="0">
                <a:latin typeface="Times New Roman"/>
                <a:ea typeface="Calibri"/>
              </a:rPr>
              <a:t> recognizes three foundational rights: </a:t>
            </a:r>
            <a:r>
              <a:rPr lang="en-US" sz="2200" b="1" dirty="0" smtClean="0">
                <a:latin typeface="Times New Roman"/>
                <a:ea typeface="Calibri"/>
              </a:rPr>
              <a:t>life, liberty, and the pursuit of happiness</a:t>
            </a:r>
            <a:r>
              <a:rPr lang="en-US" sz="2200" dirty="0" smtClean="0">
                <a:latin typeface="Times New Roman"/>
                <a:ea typeface="Calibri"/>
              </a:rPr>
              <a:t>. </a:t>
            </a:r>
          </a:p>
          <a:p>
            <a:pPr lvl="0" algn="just">
              <a:spcBef>
                <a:spcPts val="0"/>
              </a:spcBef>
              <a:spcAft>
                <a:spcPts val="1000"/>
              </a:spcAft>
              <a:buFont typeface="Wingdings" pitchFamily="2" charset="2"/>
              <a:buChar char="ü"/>
              <a:tabLst>
                <a:tab pos="457200" algn="l"/>
              </a:tabLst>
            </a:pPr>
            <a:r>
              <a:rPr lang="en-US" sz="2200" dirty="0" smtClean="0">
                <a:latin typeface="Times New Roman"/>
                <a:ea typeface="Calibri"/>
              </a:rPr>
              <a:t>Jefferson and others rights theorists realized that, peoples has rights of property, movement, speech, and religious expression. </a:t>
            </a:r>
            <a:endParaRPr lang="en-U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ii. 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Imperative 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imperative is command/duty to act.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prescriptive i.e. It tells us what we ought to do.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Actions done out of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will/duty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 morally good act is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done irrespective of ones` personal,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self-interest, personal preference, kindness, generosity or compassion.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</a:pP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According to the Categorical imperative,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if an action is right, 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universalizable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 in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 times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 places.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treats others(peoples) as an end-in-themselves, not just as a  means to an end;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It is motivated by a sense of duty defined by the moral law. 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are two types of imperative. These are:-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Categorical imperative and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AutoNum type="arabicPeriod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Hypothetical imperative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981200"/>
          <a:ext cx="8686800" cy="465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513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Categorical Imperatives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Hypothetical  Imperatives </a:t>
                      </a:r>
                    </a:p>
                  </a:txBody>
                  <a:tcPr/>
                </a:tc>
              </a:tr>
              <a:tr h="413515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Unconditional  commands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Without exceptions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Universal Absolute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Not motivated by need or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desire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kumimoji="1" lang="en-US" sz="2800" kern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“Do X”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Tell the truth </a:t>
                      </a:r>
                    </a:p>
                    <a:p>
                      <a:endParaRPr lang="en-US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Conditional 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With exception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Relative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Motivated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 need or desire: </a:t>
                      </a:r>
                      <a:r>
                        <a:rPr kumimoji="1" lang="en-US" sz="2800" kern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If you want to get more of Y, then you should do X</a:t>
                      </a:r>
                    </a:p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If you want to be respected tell the truth 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81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7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Prima facie duties </a:t>
            </a:r>
          </a:p>
          <a:p>
            <a:pPr lvl="0">
              <a:spcBef>
                <a:spcPts val="0"/>
              </a:spcBef>
              <a:spcAft>
                <a:spcPts val="800"/>
              </a:spcAft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William David </a:t>
            </a:r>
            <a:r>
              <a:rPr lang="en-US" alt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Ross's view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Ethical judgments are based on many different factors.</a:t>
            </a:r>
          </a:p>
          <a:p>
            <a:pPr lvl="1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One strict rule is not relevant in every situation</a:t>
            </a:r>
          </a:p>
          <a:p>
            <a:pPr lvl="1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§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Need to balance the different factors </a:t>
            </a:r>
          </a:p>
          <a:p>
            <a:pPr lvl="1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§"/>
            </a:pP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have many prima facie </a:t>
            </a: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duties.</a:t>
            </a:r>
          </a:p>
          <a:p>
            <a:pPr lvl="1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§"/>
            </a:pP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be outweighed by </a:t>
            </a:r>
            <a:r>
              <a:rPr lang="en-US" altLang="en-US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competing reasons </a:t>
            </a:r>
            <a:r>
              <a:rPr lang="en-US" alt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on any particular occasion</a:t>
            </a:r>
            <a:r>
              <a:rPr lang="en-US" alt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Ross’s Moral Philosophy there are </a:t>
            </a: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two duties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Prima Facie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Duty               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conditional duty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Arial" pitchFamily="34" charset="0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Actual Duty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unconditional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duty</a:t>
            </a:r>
            <a:endParaRPr lang="en-US" sz="2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 These two types of duties sometimes overlap and create </a:t>
            </a:r>
            <a:r>
              <a:rPr lang="en-US" sz="28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Conflict of duty.</a:t>
            </a:r>
            <a:endParaRPr lang="en-US" sz="28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505200" y="4495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743200" y="4953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 do you resolve conflict of duties arise?</a:t>
            </a:r>
          </a:p>
          <a:p>
            <a:pPr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When conflict of duties arises, we ought to act in accordance with the prima facie duty which has a greater balance of rightness over wrongness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other words an act is morally right if and only if it has the greatest balance of prima facie rightness over prima facie wrongness, as compared with the alternatives.</a:t>
            </a:r>
            <a:endParaRPr lang="en-U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act is a prima facie duty when there is a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moral reason in favor of doing the act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but one that can be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outweighed by other moral reasons. 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definition: An act is a prima facie duty when it has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at least one right-making feature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109690450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act is a prima facie wrong when there is a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moral reason against doing the act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but one that can be outweighed by other moral reasons. 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Another definition: An act is a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prima facie wrong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it has at least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wrong-making feature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E.g. "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Kant’s theory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must often say that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lying is wrong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even it can be beneficial. </a:t>
            </a:r>
            <a:r>
              <a:rPr lang="en-US" sz="28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Ross’s theory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 say that a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lie may not be wrong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depending on the benefit (the duty of beneficence may be more stringent).</a:t>
            </a:r>
            <a:endParaRPr lang="en-US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9263" lvl="0" algn="just" defTabSz="457200">
              <a:buSzPct val="45000"/>
              <a:buFont typeface="Wingdings" pitchFamily="2" charset="2"/>
              <a:buChar char="v"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/>
            </a:pP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do we know that one is more of a duty than the other?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  <a:p>
            <a:pPr marL="877888" lvl="0" indent="-457200" algn="just" defTabSz="457200">
              <a:buSzPct val="45000"/>
              <a:buNone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/>
            </a:pPr>
            <a:r>
              <a:rPr lang="en-US" altLang="en-US" sz="28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en-US" sz="2800" b="1" i="1" u="sng" dirty="0" smtClean="0">
                <a:latin typeface="Times New Roman" pitchFamily="18" charset="0"/>
                <a:cs typeface="Times New Roman" pitchFamily="18" charset="0"/>
              </a:rPr>
              <a:t>Self-evidence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 A claim is self-evident just in case it is true, and adequately understanding it is enough to make you justified in believing it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77888" lvl="0" indent="-457200" algn="just" defTabSz="457200">
              <a:buSzPct val="45000"/>
              <a:buNone/>
              <a:tabLst>
                <a:tab pos="430213" algn="l"/>
                <a:tab pos="542925" algn="l"/>
                <a:tab pos="1000125" algn="l"/>
                <a:tab pos="1457325" algn="l"/>
                <a:tab pos="1914525" algn="l"/>
                <a:tab pos="2371725" algn="l"/>
                <a:tab pos="2828925" algn="l"/>
                <a:tab pos="3286125" algn="l"/>
                <a:tab pos="3743325" algn="l"/>
                <a:tab pos="4200525" algn="l"/>
                <a:tab pos="4657725" algn="l"/>
                <a:tab pos="5114925" algn="l"/>
                <a:tab pos="5572125" algn="l"/>
                <a:tab pos="6029325" algn="l"/>
                <a:tab pos="6486525" algn="l"/>
                <a:tab pos="6943725" algn="l"/>
                <a:tab pos="7400925" algn="l"/>
                <a:tab pos="7858125" algn="l"/>
                <a:tab pos="8315325" algn="l"/>
                <a:tab pos="8772525" algn="l"/>
                <a:tab pos="9229725" algn="l"/>
              </a:tabLst>
              <a:defRPr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2. Only one </a:t>
            </a:r>
            <a:r>
              <a:rPr lang="en-US" altLang="en-US" sz="2800" dirty="0" smtClean="0">
                <a:latin typeface="Times New Roman" pitchFamily="18" charset="0"/>
                <a:cs typeface="Times New Roman" pitchFamily="18" charset="0"/>
              </a:rPr>
              <a:t>, of the prima facie duties is our actual duty.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234761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700" b="1" u="sng" dirty="0" smtClean="0">
                <a:latin typeface="Times New Roman" pitchFamily="18" charset="0"/>
                <a:cs typeface="Times New Roman" pitchFamily="18" charset="0"/>
              </a:rPr>
              <a:t>rules of thumb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that will guide us in determining which of the conflicting duties is more of a duty</a:t>
            </a:r>
            <a:r>
              <a:rPr lang="en-US" sz="2700" i="1" dirty="0" smtClean="0"/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7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Ross’s list of duties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which he believes reflects our </a:t>
            </a:r>
            <a:r>
              <a:rPr lang="en-US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actual moral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convictions: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Fidelity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keep promises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Reparation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compensate others when we harm them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Gratitude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thank those who help us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Justice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recognize merit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Beneficence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improve the conditions of others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Self-improvement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improve our virtue and intelligence</a:t>
            </a:r>
          </a:p>
          <a:p>
            <a:pPr marL="514350" lvl="0" indent="-514350">
              <a:spcBef>
                <a:spcPts val="580"/>
              </a:spcBef>
              <a:buClr>
                <a:srgbClr val="D34817"/>
              </a:buClr>
              <a:buSzPct val="85000"/>
              <a:buFont typeface="Wingdings 2"/>
              <a:buAutoNum type="arabicPeriod"/>
            </a:pPr>
            <a:r>
              <a:rPr lang="en-US" sz="27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Non-</a:t>
            </a:r>
            <a:r>
              <a:rPr lang="en-US" sz="27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maleficence</a:t>
            </a:r>
            <a:r>
              <a:rPr lang="en-US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duty to not injure others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915400" cy="67056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and Duties of Citizens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</a:t>
            </a:r>
          </a:p>
          <a:p>
            <a:pPr lvl="0" algn="just" fontAlgn="base">
              <a:lnSpc>
                <a:spcPct val="120000"/>
              </a:lnSpc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Rights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 anything </a:t>
            </a:r>
            <a:r>
              <a:rPr lang="en-US" sz="2400" b="1" u="sng" kern="0" dirty="0" smtClean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entitled/allowed/owed or freedom </a:t>
            </a:r>
            <a:r>
              <a:rPr lang="en-US" sz="24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protection from the sate and </a:t>
            </a:r>
            <a:r>
              <a:rPr lang="en-US" sz="2400" b="1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respected by others.</a:t>
            </a:r>
          </a:p>
          <a:p>
            <a:pPr lvl="0" algn="just" fontAlgn="base">
              <a:lnSpc>
                <a:spcPct val="120000"/>
              </a:lnSpc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Rights are broadly classified into two: </a:t>
            </a:r>
            <a:r>
              <a:rPr lang="en-US" sz="2400" b="1" u="sng" kern="0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Moral</a:t>
            </a:r>
            <a:r>
              <a:rPr lang="en-US" sz="2400" b="1" kern="0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</a:t>
            </a:r>
            <a:r>
              <a:rPr lang="en-US" sz="2400" b="1" u="sng" kern="0" dirty="0" smtClean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Legal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lvl="0" algn="just" fontAlgn="base">
              <a:lnSpc>
                <a:spcPct val="120000"/>
              </a:lnSpc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b="1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Moral rights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they are right which are based on the moral conscience of community. </a:t>
            </a:r>
            <a:r>
              <a:rPr lang="en-US" sz="2400" u="sng" kern="0" dirty="0" smtClean="0">
                <a:solidFill>
                  <a:srgbClr val="00B05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 is no legal force 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behind moral rights. </a:t>
            </a:r>
          </a:p>
          <a:p>
            <a:pPr lvl="0" algn="just" fontAlgn="base">
              <a:lnSpc>
                <a:spcPct val="120000"/>
              </a:lnSpc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b="1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Legal Rights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 These are rights  which the state recognizes and enforces. These rights </a:t>
            </a:r>
            <a:r>
              <a:rPr lang="en-US" sz="2400" b="1" u="sng" kern="0" dirty="0" smtClean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protected by the state 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anybody who violates them will be </a:t>
            </a:r>
            <a:r>
              <a:rPr lang="en-US" sz="2400" b="1" u="sng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punished by the state</a:t>
            </a:r>
            <a:r>
              <a:rPr lang="en-US" sz="24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</a:p>
          <a:p>
            <a:pPr algn="just" fontAlgn="base">
              <a:lnSpc>
                <a:spcPct val="120000"/>
              </a:lnSpc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4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Legal  rights are further classified into:- </a:t>
            </a:r>
            <a:r>
              <a:rPr lang="en-US" sz="2400" b="1" u="sng" kern="0" dirty="0" smtClean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civil rights </a:t>
            </a:r>
            <a:r>
              <a:rPr lang="en-US" sz="24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 </a:t>
            </a:r>
            <a:r>
              <a:rPr lang="en-US" sz="2400" b="1" u="sng" kern="0" dirty="0" smtClean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political</a:t>
            </a:r>
            <a:r>
              <a:rPr lang="en-US" sz="2400" u="sng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4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rights.(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https://www.slideshare.net/iamnotangelica/political-civilsocial-and-economics-rights-of-citizens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kern="0" dirty="0" smtClean="0">
              <a:solidFill>
                <a:prstClr val="black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0" algn="just" fontAlgn="base">
              <a:lnSpc>
                <a:spcPct val="120000"/>
              </a:lnSpc>
              <a:spcAft>
                <a:spcPct val="0"/>
              </a:spcAft>
              <a:buNone/>
              <a:defRPr/>
            </a:pPr>
            <a:endParaRPr lang="en-US" sz="2400" kern="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ctr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iv.  </a:t>
            </a:r>
            <a:r>
              <a:rPr lang="en-US" sz="3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Divine based duty ethics 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Religion is often considered the most widely used system to make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ethical decisions and to conduct moral reasoning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(Pollock, 2007). 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Throughout the world, people rely on a variety of religions to help them determine the most ethical action to take.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According to Pollock (2007),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there are four assumptions of divine command theory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 algn="just">
              <a:buAutoNum type="romanL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There is a God.</a:t>
            </a:r>
          </a:p>
          <a:p>
            <a:pPr marL="571500" indent="-571500" algn="just">
              <a:buAutoNum type="romanL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God commands and forbids certain acts.</a:t>
            </a:r>
          </a:p>
          <a:p>
            <a:pPr marL="571500" indent="-571500" algn="just">
              <a:buAutoNum type="romanL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An action is right if God commands it.</a:t>
            </a:r>
          </a:p>
          <a:p>
            <a:pPr marL="571500" indent="-571500" algn="just">
              <a:buAutoNum type="romanLcPeriod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People ascertain what God commands or forbids.</a:t>
            </a:r>
          </a:p>
          <a:p>
            <a:pPr marL="571500" indent="-571500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8580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Divine command theory also provides an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explanation of why ethics and morality are so important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In religions, good acts are rewarded in the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afterlife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while bad acts condemn the perpetrator to an 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everlasting punishment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divine command theory is a form of deontology because, according to it, the rightness of any action depends upon that 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action being performed because it is a duty, not because of any good consequences arising from that action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   </a:t>
            </a:r>
            <a:r>
              <a:rPr lang="en-US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C. Virtue Ethics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Virtue is from the  Greek word “</a:t>
            </a:r>
            <a:r>
              <a:rPr lang="en-US" sz="27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aretee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” means “</a:t>
            </a:r>
            <a:r>
              <a:rPr lang="en-US" sz="27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excellence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Virtue ethics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 emphasize the role of </a:t>
            </a:r>
            <a:r>
              <a:rPr lang="en-US" sz="27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character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rather than </a:t>
            </a:r>
            <a:r>
              <a:rPr lang="en-US" sz="2700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either doing one's duty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acting in order to bring about good consequences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 i.e.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says, Not “</a:t>
            </a:r>
            <a:r>
              <a:rPr lang="en-US" sz="27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what should I do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?” both Deontology &amp; Teleology but “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kinds of person Should I Be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?”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Thus, virtues are qualities of </a:t>
            </a:r>
            <a:r>
              <a:rPr lang="en-US" sz="27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doing what is right and avoiding what is wrong.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agent oriented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centered on the agent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7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human person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Ethical behavior flows from 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that people </a:t>
            </a:r>
            <a:r>
              <a:rPr lang="en-US" sz="27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acquired virtues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are developed from </a:t>
            </a:r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childhood to adolescence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and to the final stages of an adult.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Virtuous character attain through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habits-practice/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repetitive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moral reasoning.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We should </a:t>
            </a:r>
            <a:r>
              <a:rPr lang="en-US" sz="24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avoid acquiring bad character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traits, or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vices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such as cowardice, insensibility, injustice, and arrogance.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Virtues found at a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mean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between the </a:t>
            </a:r>
            <a:r>
              <a:rPr lang="en-US" sz="24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two extreme character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traits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Excess and deficiency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Plato emphasized four virtues in particular, which were later called </a:t>
            </a:r>
            <a:r>
              <a:rPr lang="en-US" sz="2400" b="1" i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cardinal virtues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wisdom, courage, temperance and justice. 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Latter Aristotle add other important virtues: fortitude, generosity, self-respect, good temper, and sincerity. </a:t>
            </a:r>
          </a:p>
          <a:p>
            <a:pPr lvl="0" algn="just">
              <a:buNone/>
            </a:pPr>
            <a:r>
              <a:rPr lang="en-US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Wisdom (prudence)=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the practical wisdom in living life, where it can be acquired through experience and reflection. Knowledge of  doing the morally right action.</a:t>
            </a:r>
          </a:p>
          <a:p>
            <a:pPr marL="571500" lvl="0" indent="-571500" algn="just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ii. Courage(fortitude):-</a:t>
            </a:r>
            <a:endParaRPr lang="en-US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Courage to speak your mind and insist on truth.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the courage needed to overcome obstacles when one grows.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iii. Temperance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Self control/Moderation=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Self-control, not just towards material goods, but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guarded against extremes i.e.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ability to govern ourselves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 the time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happiness or pain. </a:t>
            </a:r>
          </a:p>
          <a:p>
            <a:pPr lvl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E.g. pleasure or pain, admiration or dislike, failure or success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the means by which we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regulate or 'moderate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' our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appetites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emotions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iv. Justice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is the fairness and equality in dealing with other. honesty, respect, responsibility, and tolerance. </a:t>
            </a:r>
          </a:p>
          <a:p>
            <a:pPr marL="457200" lvl="0" indent="-457200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After Aristotle, medieval theologians supplemented Greek lists of virtues with three Christian ones, or </a:t>
            </a:r>
            <a:r>
              <a:rPr lang="en-US" sz="2800" b="1" i="1" u="sng" dirty="0" smtClean="0">
                <a:solidFill>
                  <a:prstClr val="black"/>
                </a:solidFill>
                <a:latin typeface="Times New Roman"/>
                <a:ea typeface="Calibri"/>
              </a:rPr>
              <a:t>theological virtues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latin typeface="Times New Roman"/>
                <a:ea typeface="Calibri"/>
              </a:rPr>
              <a:t>faith, hope, and charity/love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Calibri"/>
              </a:rPr>
              <a:t>.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1.7.2.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Non normative Ethics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AutoNum type="alpha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Meta ethics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AutoNum type="alpha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Ethical Absolutism or  Objectivism</a:t>
            </a:r>
          </a:p>
          <a:p>
            <a:pPr marL="514350" lvl="0" indent="-514350" algn="just">
              <a:spcBef>
                <a:spcPts val="580"/>
              </a:spcBef>
              <a:buClr>
                <a:srgbClr val="D34817"/>
              </a:buClr>
              <a:buSzPct val="85000"/>
              <a:buAutoNum type="alphaL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Ethical Relativism or Subjectivism 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4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a. </a:t>
            </a:r>
            <a:r>
              <a:rPr lang="en-US" sz="2400" b="1" u="sng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Meta ethics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(Descriptive):-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prefix “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is derived from the Greek for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or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beyond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457200" lvl="0" indent="-45720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Going “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above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” or “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beyond”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normative ethics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Meta ethics asks such questions as: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"What is the </a:t>
            </a:r>
            <a:r>
              <a:rPr lang="en-US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origin and meaning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ethical terms, such as 'good' and 'right' and 'should'?"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E.g. 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 say something is “morally good”, what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 we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claim that “euthanasia is morally wrong” is true, what makes it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moral claims are sometimes true, what methods do we use to access these moral truths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moral judgments are </a:t>
            </a:r>
            <a:r>
              <a:rPr lang="en-GB" sz="2800" b="1" kern="0" dirty="0">
                <a:latin typeface="Times New Roman" pitchFamily="18" charset="0"/>
                <a:cs typeface="Times New Roman" pitchFamily="18" charset="0"/>
              </a:rPr>
              <a:t>subjective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GB" sz="2800" b="1" kern="0" dirty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Are they based on </a:t>
            </a:r>
            <a:r>
              <a:rPr lang="en-GB" sz="2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personal preference 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or on </a:t>
            </a:r>
            <a:r>
              <a:rPr lang="en-GB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external </a:t>
            </a:r>
            <a:r>
              <a:rPr lang="en-GB" sz="2800" b="1" kern="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facts?</a:t>
            </a:r>
            <a:r>
              <a:rPr lang="en-US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i.e.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s 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ethics is </a:t>
            </a:r>
            <a:r>
              <a:rPr lang="en-US" sz="2800" b="1" i="1" u="sng" dirty="0">
                <a:latin typeface="Times New Roman" pitchFamily="18" charset="0"/>
                <a:ea typeface="Calibri"/>
                <a:cs typeface="Times New Roman" pitchFamily="18" charset="0"/>
              </a:rPr>
              <a:t>metaphysical</a:t>
            </a:r>
            <a:r>
              <a:rPr lang="en-US" sz="2800" b="1" u="sng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ea typeface="Calibri"/>
                <a:cs typeface="Times New Roman" pitchFamily="18" charset="0"/>
              </a:rPr>
              <a:t> i.e. 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morality exists independently of humans, </a:t>
            </a:r>
            <a:r>
              <a:rPr lang="en-US" sz="2800" dirty="0" smtClean="0">
                <a:latin typeface="Times New Roman" pitchFamily="18" charset="0"/>
                <a:ea typeface="Calibri"/>
                <a:cs typeface="Times New Roman" pitchFamily="18" charset="0"/>
              </a:rPr>
              <a:t>or   </a:t>
            </a:r>
            <a:r>
              <a:rPr lang="en-US" sz="2800" b="1" i="1" u="sng" dirty="0">
                <a:latin typeface="Times New Roman" pitchFamily="18" charset="0"/>
                <a:ea typeface="Calibri"/>
                <a:cs typeface="Times New Roman" pitchFamily="18" charset="0"/>
              </a:rPr>
              <a:t>Psychological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ea typeface="Calibri"/>
                <a:cs typeface="Times New Roman" pitchFamily="18" charset="0"/>
              </a:rPr>
              <a:t>i.e. </a:t>
            </a:r>
            <a:r>
              <a:rPr lang="en-US" sz="2800" dirty="0">
                <a:latin typeface="Times New Roman" pitchFamily="18" charset="0"/>
                <a:ea typeface="Calibri"/>
                <a:cs typeface="Times New Roman" pitchFamily="18" charset="0"/>
              </a:rPr>
              <a:t>mental basis of our moral judgments and conduct.</a:t>
            </a:r>
            <a:endParaRPr lang="en-GB" sz="2800" kern="0" dirty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en-GB" sz="2800" kern="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moral values are </a:t>
            </a:r>
            <a:r>
              <a:rPr lang="en-GB" sz="2800" b="1" u="sng" kern="0" dirty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 then they are true for everyone. </a:t>
            </a:r>
            <a:endParaRPr lang="en-GB" sz="28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Aft>
                <a:spcPct val="0"/>
              </a:spcAft>
              <a:buFont typeface="Wingdings" pitchFamily="2" charset="2"/>
              <a:buChar char="ü"/>
            </a:pPr>
            <a:r>
              <a:rPr lang="en-GB" sz="2800" kern="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moral values are </a:t>
            </a:r>
            <a:r>
              <a:rPr lang="en-GB" sz="2800" b="1" u="sng" kern="0" dirty="0">
                <a:latin typeface="Times New Roman" pitchFamily="18" charset="0"/>
                <a:cs typeface="Times New Roman" pitchFamily="18" charset="0"/>
              </a:rPr>
              <a:t>subjective</a:t>
            </a:r>
            <a:r>
              <a:rPr lang="en-GB" sz="2800" kern="0" dirty="0">
                <a:latin typeface="Times New Roman" pitchFamily="18" charset="0"/>
                <a:cs typeface="Times New Roman" pitchFamily="18" charset="0"/>
              </a:rPr>
              <a:t> then there can legitimately be </a:t>
            </a:r>
            <a:r>
              <a:rPr lang="en-GB" sz="28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differences of opinion about how to act</a:t>
            </a:r>
            <a:r>
              <a:rPr lang="en-GB" sz="2800" kern="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6931237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0678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</a:t>
            </a:r>
            <a:r>
              <a:rPr lang="en-US" sz="2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morality Objectivism / universalism and   </a:t>
            </a:r>
            <a:r>
              <a:rPr lang="en-US" sz="2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 tooltip="Moral relativism"/>
              </a:rPr>
              <a:t>elative</a:t>
            </a:r>
            <a:r>
              <a:rPr lang="en-US" sz="2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/subjectivism</a:t>
            </a:r>
            <a:r>
              <a:rPr lang="en-US" sz="2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lvl="3" algn="just">
              <a:spcAft>
                <a:spcPts val="1000"/>
              </a:spcAft>
              <a:buNone/>
            </a:pPr>
            <a:endParaRPr lang="en-US" sz="2400" b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3491461"/>
              </p:ext>
            </p:extLst>
          </p:nvPr>
        </p:nvGraphicFramePr>
        <p:xfrm>
          <a:off x="152400" y="533400"/>
          <a:ext cx="8839200" cy="5844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Objectivism/Universalism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Relativism/Subjectivism </a:t>
                      </a:r>
                    </a:p>
                  </a:txBody>
                  <a:tcPr/>
                </a:tc>
              </a:tr>
              <a:tr h="538703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 </a:t>
                      </a:r>
                      <a:r>
                        <a:rPr lang="en-US" sz="2200" b="1" u="sng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statements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 are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universal/objective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 values are objective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 a sprit-like realm or </a:t>
                      </a:r>
                      <a:r>
                        <a:rPr lang="en-US" sz="2200" b="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divine commands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i.e. the God wills all moral value into existence.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Morality is </a:t>
                      </a:r>
                      <a:r>
                        <a:rPr lang="en-US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Absolute,</a:t>
                      </a:r>
                      <a:r>
                        <a:rPr lang="en-US" sz="2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eternal</a:t>
                      </a:r>
                      <a:endParaRPr lang="en-US" sz="22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i.e. never change, in time and place.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Moral values and principles are </a:t>
                      </a:r>
                      <a:r>
                        <a:rPr lang="en-US" sz="22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not culture specific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rather </a:t>
                      </a:r>
                      <a:r>
                        <a:rPr kumimoji="0" lang="en-US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independently of cultural context of societies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and  common to all cultures.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There are objective, universal moral principles that are valid for all people</a:t>
                      </a:r>
                      <a:endParaRPr lang="en-US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200" b="1" u="sng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statements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are Relative/subjective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en-US" sz="2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Moral relativist assumes </a:t>
                      </a:r>
                      <a:r>
                        <a:rPr kumimoji="0" lang="en-US" sz="2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morality is conventionally constructed by human beings and hence varies from society to society. </a:t>
                      </a:r>
                      <a:endParaRPr lang="en-US" sz="22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Morality</a:t>
                      </a:r>
                      <a:r>
                        <a:rPr lang="en-US" sz="2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is </a:t>
                      </a:r>
                      <a:r>
                        <a:rPr lang="en-US" sz="2200" b="1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not absolute, eternal</a:t>
                      </a:r>
                      <a:endParaRPr lang="en-US" sz="2200" b="1" baseline="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en-US" sz="2200" dirty="0" smtClean="0">
                          <a:latin typeface="Times New Roman" pitchFamily="18" charset="0"/>
                          <a:cs typeface="Times New Roman" pitchFamily="18" charset="0"/>
                        </a:rPr>
                        <a:t>Morality is changeable </a:t>
                      </a:r>
                    </a:p>
                    <a:p>
                      <a:pPr marL="342900" indent="-342900">
                        <a:buFont typeface="Wingdings" pitchFamily="2" charset="2"/>
                        <a:buChar char="v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Is a theory about the nature of morality which contends that </a:t>
                      </a:r>
                    </a:p>
                    <a:p>
                      <a:pPr marL="514350" indent="-514350">
                        <a:buFont typeface="Wingdings" pitchFamily="2" charset="2"/>
                        <a:buAutoNum type="romanLcPeriod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There are no objective, universal moral rules and </a:t>
                      </a:r>
                    </a:p>
                    <a:p>
                      <a:pPr marL="514350" indent="-514350">
                        <a:buFont typeface="Wingdings" pitchFamily="2" charset="2"/>
                        <a:buAutoNum type="romanLcPeriod"/>
                      </a:pP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The moral rules that do exist are culture-bound.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9067800" cy="67056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en-US" sz="26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Relativists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maintain that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moral codes and principles are differ from individual to individual, society to society, place to place and time to 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time. 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i.e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. there are </a:t>
            </a:r>
            <a:r>
              <a:rPr lang="en-US" sz="2600" b="1" u="sng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no universal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values by which we measure the </a:t>
            </a:r>
            <a:r>
              <a:rPr lang="en-US" sz="2600" b="1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rightness or wrongness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of an action or beliefs</a:t>
            </a: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They argue that the moral value of one culture </a:t>
            </a:r>
            <a:r>
              <a:rPr lang="en-US" sz="2600" b="1" u="sng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can not be judged</a:t>
            </a:r>
            <a:r>
              <a:rPr lang="en-US" sz="2600" u="sng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to be any </a:t>
            </a:r>
            <a:r>
              <a:rPr lang="en-US" sz="2600" b="1" u="sng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better or worse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than those of any other culture. </a:t>
            </a:r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n-US" sz="2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right here in Ethiopia may not be right in America, china, what is right today may not be right tomorrow. 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6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6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instance: 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Ethiopian  burning the dead body of human being is considered as moral wrong and for Hindus burning the dead body of human being is considered as morally right. </a:t>
            </a:r>
          </a:p>
          <a:p>
            <a:pPr marL="0" lvl="0" indent="0" algn="just">
              <a:buNone/>
            </a:pPr>
            <a:r>
              <a:rPr lang="en-US" sz="2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Activity: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which one is the best moral cod for you, is it Ethiopian  or Hindus?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en-US" dirty="0">
              <a:solidFill>
                <a:prstClr val="black"/>
              </a:solidFill>
              <a:latin typeface="Times New Roman"/>
              <a:ea typeface="MS Mincho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6705600"/>
          </a:xfrm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sz="22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Moral Objectivism</a:t>
            </a:r>
            <a:r>
              <a:rPr lang="en-US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argue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regarding any topic that there is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 objective truth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simply because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differences of opinion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does not make logical sense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often disagree on facts for a variety of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reasons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form incorrect conclusions because they don’t have all the relevant information.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also not have the necessary skills to logically think through an issue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argue that 2+2=5. He may sincerely believe this and argue with great passion.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Janet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feel equally strongly that 2+2=3. There is a difference of opinion.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Nevertheless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there is an objective answer to the question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As you know, 2+2=4, and this truth applies to both Stuart and Janet, even if neither of them recognizes it.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all opinions are equally valid, and differences of opinion do not prove that there is no objective truth.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ea typeface="MS Mincho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439331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i="1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13714006"/>
              </p:ext>
            </p:extLst>
          </p:nvPr>
        </p:nvGraphicFramePr>
        <p:xfrm>
          <a:off x="76200" y="76201"/>
          <a:ext cx="9067800" cy="667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7674"/>
                <a:gridCol w="4050126"/>
              </a:tblGrid>
              <a:tr h="670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Civil Rights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Political Rights</a:t>
                      </a:r>
                      <a:endParaRPr lang="en-US" sz="2800" dirty="0"/>
                    </a:p>
                  </a:txBody>
                  <a:tcPr/>
                </a:tc>
              </a:tr>
              <a:tr h="5827383">
                <a:tc>
                  <a:txBody>
                    <a:bodyPr/>
                    <a:lstStyle/>
                    <a:p>
                      <a:pPr marL="457200" lvl="0" indent="-45720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Are the rights of each person to exist in a society without facing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unfair treatment or discrimination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 they ensure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equal social opportunities and equal protection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under the law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regardless of race, ethnicity, gender, religion, or other characteristic</a:t>
                      </a:r>
                      <a:endParaRPr lang="en-US" sz="2400" kern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457200" lvl="0" indent="-45720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4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The right to gate social services  like health care, education, water, electricity, housing and other facilities.</a:t>
                      </a:r>
                      <a:r>
                        <a:rPr lang="en-US" sz="24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4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lang="en-US" sz="24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Right to life;</a:t>
                      </a:r>
                      <a:r>
                        <a:rPr lang="en-US" sz="24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lang="en-US" sz="24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Freedom of religion;</a:t>
                      </a:r>
                      <a:r>
                        <a:rPr lang="en-US" sz="24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endParaRPr lang="en-US" sz="2400" baseline="0" dirty="0" smtClean="0">
                        <a:solidFill>
                          <a:prstClr val="black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Freedom of speech and</a:t>
                      </a:r>
                      <a:r>
                        <a:rPr lang="en-US" sz="240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expression;</a:t>
                      </a:r>
                      <a:r>
                        <a:rPr lang="en-US" sz="240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Equality before law,</a:t>
                      </a:r>
                      <a:r>
                        <a:rPr lang="en-US" sz="240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Right to Justice, </a:t>
                      </a:r>
                      <a:r>
                        <a:rPr lang="en-US" sz="24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Right to equal treatment</a:t>
                      </a:r>
                      <a:r>
                        <a:rPr lang="en-US" sz="280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v"/>
                        <a:defRPr/>
                      </a:pP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Political rights allow individuals/Citizens  to participate </a:t>
                      </a:r>
                      <a:r>
                        <a:rPr lang="en-US" sz="2800" u="sng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freely in the political system</a:t>
                      </a:r>
                      <a:r>
                        <a:rPr lang="en-US" sz="2800" dirty="0" smtClean="0"/>
                        <a:t>. </a:t>
                      </a:r>
                      <a:endParaRPr lang="en-US" sz="2800" kern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Right to vote, </a:t>
                      </a: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Right to get elected</a:t>
                      </a: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Right</a:t>
                      </a:r>
                      <a:r>
                        <a:rPr lang="en-US" sz="28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 to hold public office</a:t>
                      </a: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US" sz="2800" kern="0" baseline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Right to form political parties </a:t>
                      </a:r>
                      <a:endParaRPr lang="en-US" sz="2800" kern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lvl="0" algn="just" fontAlgn="base">
                        <a:lnSpc>
                          <a:spcPct val="100000"/>
                        </a:lnSpc>
                        <a:spcAft>
                          <a:spcPct val="0"/>
                        </a:spcAft>
                        <a:buFont typeface="Wingdings" pitchFamily="2" charset="2"/>
                        <a:buChar char="ü"/>
                        <a:defRPr/>
                      </a:pPr>
                      <a:r>
                        <a:rPr lang="en-CA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Freedom of peaceful assembly </a:t>
                      </a:r>
                      <a:r>
                        <a:rPr lang="en-US" sz="2800" kern="0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ea typeface="ＭＳ Ｐゴシック" pitchFamily="34" charset="-128"/>
                          <a:cs typeface="Times New Roman" pitchFamily="18" charset="0"/>
                        </a:rPr>
                        <a:t>etc.</a:t>
                      </a:r>
                      <a:endParaRPr lang="en-CA" sz="2800" kern="0" dirty="0" smtClean="0">
                        <a:solidFill>
                          <a:prstClr val="black"/>
                        </a:solidFill>
                        <a:latin typeface="Times New Roman" pitchFamily="18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i="1" dirty="0" smtClean="0"/>
              <a:t>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are two forms of </a:t>
            </a:r>
            <a:r>
              <a:rPr lang="en-US" sz="30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Ethical </a:t>
            </a:r>
            <a:r>
              <a:rPr lang="en-US" sz="3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relativism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000" b="1" i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lvl="0" indent="-571500" algn="just">
              <a:spcBef>
                <a:spcPts val="0"/>
              </a:spcBef>
              <a:buAutoNum type="romanLcPeriod"/>
            </a:pPr>
            <a:r>
              <a:rPr lang="en-US" sz="3000" u="sng" dirty="0" smtClean="0">
                <a:solidFill>
                  <a:srgbClr val="00B0F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Ethical </a:t>
            </a:r>
            <a:r>
              <a:rPr lang="en-US" sz="3000" u="sng" dirty="0">
                <a:solidFill>
                  <a:srgbClr val="00B0F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subjectivism</a:t>
            </a:r>
            <a:r>
              <a:rPr lang="en-US" sz="3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say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that there are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no objective, universal moral principles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that are </a:t>
            </a:r>
            <a:r>
              <a:rPr lang="en-US" sz="3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valid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for all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people.</a:t>
            </a:r>
            <a:endParaRPr lang="en-US" sz="3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Font typeface="Wingdings" pitchFamily="2" charset="2"/>
              <a:buChar char="ü"/>
            </a:pP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other words individual people create their own moral </a:t>
            </a:r>
            <a:r>
              <a:rPr lang="en-US" sz="30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standards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i.e.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What is right for you may be wrong for me, depending on our respective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feelings.</a:t>
            </a:r>
            <a:endParaRPr lang="en-US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0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Cultural relativism</a:t>
            </a: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claims that the basis of morality is a </a:t>
            </a:r>
            <a:r>
              <a:rPr lang="en-US" sz="3000" b="1" u="sng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societal norms/culture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, </a:t>
            </a: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rather than the opinion </a:t>
            </a:r>
            <a:r>
              <a:rPr lang="en-US" sz="3000" b="1" u="sng" dirty="0">
                <a:solidFill>
                  <a:srgbClr val="4F81BD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of isolated </a:t>
            </a:r>
            <a:r>
              <a:rPr lang="en-US" sz="3000" b="1" u="sng" dirty="0" smtClean="0">
                <a:solidFill>
                  <a:srgbClr val="4F81BD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individuals</a:t>
            </a: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or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simply in </a:t>
            </a:r>
            <a:r>
              <a:rPr lang="en-US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preferences </a:t>
            </a: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individual people. </a:t>
            </a:r>
            <a:r>
              <a:rPr lang="en-US" sz="3000" b="1" dirty="0" smtClean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</a:p>
          <a:p>
            <a:pPr lvl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en-US" sz="3000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In order to know what is right and wrong, we only need to ask what are the </a:t>
            </a:r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norms and customs of our culture.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2056986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  </a:t>
            </a:r>
            <a:r>
              <a:rPr lang="en-US" sz="2400" b="1" u="sng" dirty="0" smtClean="0">
                <a:latin typeface="Times New Roman"/>
                <a:ea typeface="Calibri"/>
              </a:rPr>
              <a:t>Psychological Issues in Meta ethics:-</a:t>
            </a:r>
          </a:p>
          <a:p>
            <a:pPr marL="457200" lvl="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  <a:ea typeface="Calibri"/>
              </a:rPr>
              <a:t>What motivates us to be moral</a:t>
            </a: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dirty="0" smtClean="0">
                <a:latin typeface="Times New Roman"/>
                <a:ea typeface="Calibri"/>
              </a:rPr>
              <a:t>?</a:t>
            </a:r>
          </a:p>
          <a:p>
            <a:pPr marL="457200" lvl="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  <a:ea typeface="Calibri"/>
              </a:rPr>
              <a:t>Even if I am aware of basic moral standards, such as </a:t>
            </a:r>
          </a:p>
          <a:p>
            <a:pPr marL="457200" lvl="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b="1" dirty="0" smtClean="0">
                <a:latin typeface="Times New Roman"/>
                <a:ea typeface="Calibri"/>
              </a:rPr>
              <a:t>don’t kill and don’t steal, this does not necessarily mean that I will be psychologically obliged to act on them. </a:t>
            </a:r>
            <a:endParaRPr lang="en-US" sz="2400" b="1" u="sng" dirty="0" smtClean="0">
              <a:latin typeface="Times New Roman"/>
              <a:ea typeface="Calibri"/>
            </a:endParaRPr>
          </a:p>
          <a:p>
            <a:pPr marL="457200" lvl="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  <a:ea typeface="Calibri"/>
              </a:rPr>
              <a:t>“Why be moral?” </a:t>
            </a:r>
          </a:p>
          <a:p>
            <a:pPr marL="2743200" lvl="5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dirty="0" smtClean="0">
                <a:latin typeface="Times New Roman"/>
                <a:ea typeface="Calibri"/>
              </a:rPr>
              <a:t>Are to avoid </a:t>
            </a:r>
            <a:r>
              <a:rPr lang="en-US" sz="2400" dirty="0" smtClean="0">
                <a:solidFill>
                  <a:srgbClr val="00B0F0"/>
                </a:solidFill>
                <a:latin typeface="Times New Roman"/>
                <a:ea typeface="Calibri"/>
              </a:rPr>
              <a:t>punishment</a:t>
            </a:r>
            <a:r>
              <a:rPr lang="en-US" sz="2400" dirty="0" smtClean="0">
                <a:latin typeface="Times New Roman"/>
                <a:ea typeface="Calibri"/>
              </a:rPr>
              <a:t>,</a:t>
            </a:r>
          </a:p>
          <a:p>
            <a:pPr marL="2743200" lvl="5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dirty="0" smtClean="0">
                <a:latin typeface="Times New Roman"/>
                <a:ea typeface="Calibri"/>
              </a:rPr>
              <a:t>To gain </a:t>
            </a:r>
            <a:r>
              <a:rPr lang="en-US" sz="2400" dirty="0" smtClean="0">
                <a:solidFill>
                  <a:srgbClr val="0000FF"/>
                </a:solidFill>
                <a:latin typeface="Times New Roman"/>
                <a:ea typeface="Calibri"/>
                <a:cs typeface="Times New Roman"/>
                <a:hlinkClick r:id="rId2"/>
              </a:rPr>
              <a:t>praise</a:t>
            </a:r>
            <a:r>
              <a:rPr lang="en-US" sz="2400" dirty="0" smtClean="0">
                <a:latin typeface="Times New Roman"/>
                <a:ea typeface="Calibri"/>
              </a:rPr>
              <a:t>,</a:t>
            </a:r>
          </a:p>
          <a:p>
            <a:pPr marL="2743200" lvl="5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dirty="0" smtClean="0">
                <a:latin typeface="Times New Roman"/>
                <a:ea typeface="Calibri"/>
              </a:rPr>
              <a:t>To attain </a:t>
            </a:r>
            <a:r>
              <a:rPr lang="en-US" sz="2400" dirty="0" smtClean="0">
                <a:solidFill>
                  <a:srgbClr val="00B0F0"/>
                </a:solidFill>
                <a:latin typeface="Times New Roman"/>
                <a:ea typeface="Calibri"/>
              </a:rPr>
              <a:t>happiness</a:t>
            </a:r>
            <a:r>
              <a:rPr lang="en-US" sz="2400" dirty="0" smtClean="0">
                <a:latin typeface="Times New Roman"/>
                <a:ea typeface="Calibri"/>
              </a:rPr>
              <a:t>,</a:t>
            </a:r>
          </a:p>
          <a:p>
            <a:pPr marL="2743200" lvl="5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dirty="0" smtClean="0">
                <a:latin typeface="Times New Roman"/>
                <a:ea typeface="Calibri"/>
              </a:rPr>
              <a:t> To be </a:t>
            </a:r>
            <a:r>
              <a:rPr lang="en-US" sz="2400" b="1" dirty="0" smtClean="0">
                <a:latin typeface="Times New Roman"/>
                <a:ea typeface="Calibri"/>
              </a:rPr>
              <a:t>dignified</a:t>
            </a:r>
            <a:r>
              <a:rPr lang="en-US" sz="2400" dirty="0" smtClean="0">
                <a:latin typeface="Times New Roman"/>
                <a:ea typeface="Calibri"/>
              </a:rPr>
              <a:t>, or to fit in with society</a:t>
            </a:r>
          </a:p>
          <a:p>
            <a:pPr marL="400050" indent="-400050" algn="just">
              <a:lnSpc>
                <a:spcPct val="150000"/>
              </a:lnSpc>
              <a:spcAft>
                <a:spcPts val="1000"/>
              </a:spcAft>
              <a:buAutoNum type="romanLcPeriod"/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Egoism and Altruism</a:t>
            </a:r>
          </a:p>
          <a:p>
            <a:pPr marL="400050" indent="-400050" algn="just">
              <a:lnSpc>
                <a:spcPct val="150000"/>
              </a:lnSpc>
              <a:spcAft>
                <a:spcPts val="1000"/>
              </a:spcAft>
              <a:buAutoNum type="romanLcPeriod"/>
            </a:pPr>
            <a:r>
              <a:rPr lang="en-US" sz="2400" b="1" dirty="0" smtClean="0">
                <a:latin typeface="Times New Roman"/>
                <a:ea typeface="Calibri"/>
              </a:rPr>
              <a:t>Emotion and Reason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  <a:buNone/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iii. Male and Female Morality</a:t>
            </a:r>
            <a:endParaRPr lang="en-US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>
            <a:noAutofit/>
          </a:bodyPr>
          <a:lstStyle/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None/>
            </a:pPr>
            <a:r>
              <a:rPr lang="en-US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1.7.3. Applied Ethics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word ‘Applied’ means ‘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to put into practice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Applied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Ethics is a discipline of philosophy that attempts to apply ethical theory to 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real life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situation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 it is  philosophy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b="1" u="sn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Applied ethics is the branch of ethics which analyze of </a:t>
            </a:r>
            <a:r>
              <a:rPr lang="en-US" sz="24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specific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en-US" sz="24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moral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and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controversial issues. </a:t>
            </a: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b="1" u="sng" dirty="0" smtClean="0">
                <a:latin typeface="Times New Roman" pitchFamily="18" charset="0"/>
                <a:ea typeface="Calibri"/>
                <a:cs typeface="Times New Roman" pitchFamily="18" charset="0"/>
              </a:rPr>
              <a:t>Controversial/ethical dilemma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in the sense that there are significant groups of people both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for and against the issue </a:t>
            </a: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at hand or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ethical paradox or moral dilemma) is a problem in the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decision-making process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between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possible options,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neither of which is absolutely acceptable from an ethical perspective. </a:t>
            </a: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E.g.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abortion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euthanasia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capital punishment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homosexuality and environmental concerns. 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Specifically we can see three applied ethics categories</a:t>
            </a: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Developmental ethics</a:t>
            </a:r>
          </a:p>
          <a:p>
            <a:pPr marL="457200" indent="-457200" algn="just">
              <a:spcBef>
                <a:spcPts val="580"/>
              </a:spcBef>
              <a:buClr>
                <a:srgbClr val="D34817"/>
              </a:buClr>
              <a:buSzPct val="85000"/>
              <a:buAutoNum type="arabicPeriod"/>
            </a:pPr>
            <a:r>
              <a:rPr lang="en-US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Environmental Ethics      3.   Professional ethics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1. 7. 3.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Developmental ethics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Development’ sounds 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self-evidently desirable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Because,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despite economic growth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it is impossible to minimize the prevalence of poverty, sickness, insecurity and unhappiness. 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Why did a field of development ethics arise?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Rise of average incomes 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does not necessarily benefit ordinary and especially poor people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That assumption neglects issues of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equity, security, personal relationships, natural environment, identity, culture and meaningfulness. 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Increased carbon emissions, a core feature of modern development, indirectly eventually damage people in vulnerable environments around the world.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Development ethics become relevant because of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arguments that better alternatives are possible compared to what has happened, and that real choices exist for the future too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1.7.3.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2.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Environmental Ethics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Conservational ethics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practical philosophy </a:t>
            </a: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Environmental ethics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is the philosophical discipline that considers the 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moral and ethical relationship of human beings to the environment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Environmental ethics define as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man's moral and ethical obligations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the preservation and care of the non-human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make for challenging philosophical debates about man's interaction with the environment.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Water and air pollution, the depletion of natural resources, loss of biodiversity, destruction of ecosystems, global climate change,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the morality of animal experimentation, preserving endangered species, and pollution control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are all part of the environmental ethics debate.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i="1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Within the discipline of environmental ethics there are tough ethical decisions humans must consider.  E.g.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it acceptable for poor farmers cut down forest to make house for farmland, even if this action harms the environment?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it morally wrong for humans to continue to burn fossil fuels knowing that this action leads to air pollution and global climate changes? </a:t>
            </a:r>
          </a:p>
          <a:p>
            <a:pPr algn="just">
              <a:buNone/>
            </a:pP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Does a mining company have a moral obligation to restore the natural environment destroyed by their mining techniques? </a:t>
            </a:r>
            <a:endParaRPr lang="en-U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prstClr val="black"/>
                </a:solidFill>
                <a:latin typeface="Times New Roman"/>
                <a:ea typeface="Calibri"/>
              </a:rPr>
              <a:t>1.7.3.3.</a:t>
            </a:r>
            <a:r>
              <a:rPr lang="en-US" sz="2400" dirty="0" smtClean="0">
                <a:solidFill>
                  <a:prstClr val="black"/>
                </a:solidFill>
                <a:latin typeface="Times New Roman"/>
                <a:ea typeface="Calibri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Times New Roman"/>
                <a:ea typeface="Calibri"/>
              </a:rPr>
              <a:t>Profession, professional and Professional Ethics </a:t>
            </a:r>
          </a:p>
          <a:p>
            <a:pPr marL="514350" indent="-514350" algn="just">
              <a:spcAft>
                <a:spcPts val="1000"/>
              </a:spcAft>
              <a:buAutoNum type="arabicPeriod"/>
            </a:pPr>
            <a:r>
              <a:rPr lang="en-US" sz="2400" b="1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Profession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=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vocation/job/occupation requiring advanced training and education. </a:t>
            </a:r>
            <a:r>
              <a:rPr lang="en-US" sz="2400" dirty="0" smtClean="0">
                <a:latin typeface="Times New Roman"/>
                <a:ea typeface="Calibri"/>
              </a:rPr>
              <a:t>Some features </a:t>
            </a:r>
            <a:r>
              <a:rPr lang="en-US" sz="2400" b="1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Profession are:-</a:t>
            </a:r>
            <a:endParaRPr lang="en-US" sz="2400" dirty="0" smtClean="0">
              <a:latin typeface="Times New Roman"/>
              <a:ea typeface="Calibri"/>
            </a:endParaRPr>
          </a:p>
          <a:p>
            <a:pPr marL="514350" indent="-514350" algn="just">
              <a:spcAft>
                <a:spcPts val="1000"/>
              </a:spcAft>
              <a:buAutoNum type="romanLcPeriod"/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Extensive training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</a:t>
            </a:r>
          </a:p>
          <a:p>
            <a:pPr marL="514350" indent="-514350" algn="just">
              <a:spcAft>
                <a:spcPts val="1000"/>
              </a:spcAft>
              <a:buAutoNum type="romanLcPeriod"/>
            </a:pP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The training must involve significant intellectual component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marL="514350" indent="-514350" algn="just">
              <a:spcAft>
                <a:spcPts val="1000"/>
              </a:spcAft>
              <a:buAutoNum type="romanLcPeriod"/>
            </a:pPr>
            <a:r>
              <a:rPr lang="en-US" sz="2400" b="1" dirty="0" smtClean="0">
                <a:latin typeface="Times New Roman"/>
                <a:ea typeface="Calibri"/>
              </a:rPr>
              <a:t>Community service</a:t>
            </a:r>
            <a:r>
              <a:rPr lang="en-US" sz="2400" dirty="0" smtClean="0">
                <a:latin typeface="Times New Roman"/>
                <a:ea typeface="Calibri"/>
              </a:rPr>
              <a:t>: teachers, physicians, engineers and lawyers.</a:t>
            </a: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2. Professional</a:t>
            </a:r>
            <a:r>
              <a:rPr lang="en-US" sz="2400" b="1" dirty="0" smtClean="0">
                <a:latin typeface="Times New Roman"/>
                <a:ea typeface="Calibri"/>
                <a:cs typeface="Times New Roman"/>
              </a:rPr>
              <a:t>=</a:t>
            </a: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is a person who belongs to a learned profession or whose occupation requires high level training and proficiency. </a:t>
            </a:r>
          </a:p>
          <a:p>
            <a:pPr algn="just"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B0F0"/>
                </a:solidFill>
                <a:latin typeface="Times New Roman"/>
                <a:ea typeface="Calibri"/>
                <a:cs typeface="Times New Roman"/>
              </a:rPr>
              <a:t>3. </a:t>
            </a:r>
            <a:r>
              <a:rPr lang="en-US" sz="2400" b="1" dirty="0" smtClean="0">
                <a:solidFill>
                  <a:srgbClr val="00B0F0"/>
                </a:solidFill>
                <a:latin typeface="Times New Roman"/>
                <a:ea typeface="Calibri"/>
              </a:rPr>
              <a:t>Professional ethics</a:t>
            </a:r>
            <a:r>
              <a:rPr lang="en-US" sz="2400" dirty="0" smtClean="0">
                <a:latin typeface="Times New Roman"/>
                <a:ea typeface="Calibri"/>
              </a:rPr>
              <a:t>= is concerned with the moral obligations and responsibilities expected from professionals.</a:t>
            </a:r>
          </a:p>
          <a:p>
            <a:pPr marL="457200" indent="-457200" algn="just"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/>
                <a:ea typeface="Calibri"/>
              </a:rPr>
              <a:t> Workers/ employees are expected to perform their jobs with a sense of </a:t>
            </a:r>
            <a:r>
              <a:rPr lang="en-US" sz="2400" b="1" dirty="0" smtClean="0">
                <a:latin typeface="Times New Roman"/>
                <a:ea typeface="Calibri"/>
              </a:rPr>
              <a:t>responsibility and professionalism</a:t>
            </a:r>
            <a:r>
              <a:rPr lang="en-US" sz="2400" dirty="0" smtClean="0">
                <a:latin typeface="Times New Roman"/>
                <a:ea typeface="Calibri"/>
              </a:rPr>
              <a:t>. </a:t>
            </a:r>
          </a:p>
          <a:p>
            <a:pPr marL="457200" indent="-457200" algn="just">
              <a:spcAft>
                <a:spcPts val="1000"/>
              </a:spcAft>
              <a:buFont typeface="Wingdings" pitchFamily="2" charset="2"/>
              <a:buChar char="ü"/>
            </a:pPr>
            <a:r>
              <a:rPr lang="en-US" sz="2400" dirty="0" smtClean="0">
                <a:latin typeface="Times New Roman"/>
                <a:ea typeface="Calibri"/>
              </a:rPr>
              <a:t>Business ethics, Engineering ethics, Computer ethics, Media ethics, Bio-medical ethics, Legal ethics, Research ethics etc</a:t>
            </a:r>
            <a:endParaRPr lang="en-US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9916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i="1" dirty="0" smtClean="0"/>
              <a:t>  </a:t>
            </a: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1.8. Ethical principles and values of moral judgments</a:t>
            </a:r>
          </a:p>
          <a:p>
            <a:pPr marL="274320" lvl="0" indent="-274320" algn="just">
              <a:spcBef>
                <a:spcPts val="580"/>
              </a:spcBef>
              <a:buClr>
                <a:srgbClr val="D34817"/>
              </a:buClr>
              <a:buSzPct val="85000"/>
              <a:buFont typeface="Wingdings" pitchFamily="2" charset="2"/>
              <a:buChar char="v"/>
            </a:pPr>
            <a:r>
              <a:rPr lang="en-US" sz="2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Why should I act ethically ?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a society wherein morality is declined,  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crime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death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looting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instability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social deviance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suicide,</a:t>
            </a:r>
            <a:r>
              <a:rPr lang="en-US" sz="2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gross human right violation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corruption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and other socio, economic and political crises will prevail.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the other hand morality consists of a set of rules, these rules not restrict our freedom but promote greater freedom and wellbeing. Following moral rules accomplish the following social benefits : </a:t>
            </a:r>
          </a:p>
          <a:p>
            <a:pPr marL="514350" lvl="0" indent="-514350">
              <a:buClr>
                <a:srgbClr val="D34817"/>
              </a:buClr>
              <a:buAutoNum type="alphaL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Keep society from </a:t>
            </a:r>
            <a:r>
              <a:rPr lang="en-US" sz="26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falling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apart. </a:t>
            </a:r>
          </a:p>
          <a:p>
            <a:pPr marL="514350" lvl="0" indent="-514350">
              <a:buClr>
                <a:srgbClr val="D34817"/>
              </a:buClr>
              <a:buAutoNum type="alphaLcPeriod"/>
            </a:pPr>
            <a:r>
              <a:rPr lang="en-US" sz="26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Reduc</a:t>
            </a:r>
            <a:r>
              <a:rPr lang="en-US" sz="26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human suffering. </a:t>
            </a:r>
          </a:p>
          <a:p>
            <a:pPr marL="514350" lvl="0" indent="-514350">
              <a:buClr>
                <a:srgbClr val="D34817"/>
              </a:buClr>
              <a:buAutoNum type="alphaL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Promote human </a:t>
            </a:r>
            <a:r>
              <a:rPr 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flourishing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lvl="0" indent="-514350">
              <a:buClr>
                <a:srgbClr val="D34817"/>
              </a:buClr>
              <a:buAutoNum type="alphaL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Resolve conflicts of interest </a:t>
            </a: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 just and orderly ways.</a:t>
            </a:r>
          </a:p>
          <a:p>
            <a:pPr marL="514350" lvl="0" indent="-514350">
              <a:buClr>
                <a:srgbClr val="D34817"/>
              </a:buClr>
              <a:buAutoNum type="alphaLcPeriod"/>
            </a:pPr>
            <a:r>
              <a:rPr lang="en-US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Assign praise and blame, reward and punishment.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  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Class </a:t>
            </a:r>
            <a:r>
              <a:rPr lang="en-US" sz="28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en-US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List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and discuss the three approaches of ethics and its subdivision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Identify the differences between teleological and deontological ethics 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What make Ethical Egoism,  Ethical Altruism and Utilitarianism ethics are different 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Discus 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the </a:t>
            </a:r>
            <a:r>
              <a:rPr lang="en-US" sz="2400" dirty="0">
                <a:solidFill>
                  <a:srgbClr val="000000"/>
                </a:solidFill>
                <a:latin typeface="Times New Roman"/>
                <a:ea typeface="Arial Unicode MS"/>
                <a:cs typeface="Times New Roman"/>
              </a:rPr>
              <a:t>differences between  prima facie duty ethics, divine based duty ethics, and virtue ethics 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Describe the difference between normative and none- normative ethics 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Identify the differences between ethical objectivism and ethical subjectivism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Describes what applied ethics is and its categories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Understand what profession, professional and professional ethics means </a:t>
            </a:r>
            <a:endParaRPr lang="en-US" sz="2400" dirty="0">
              <a:cs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Explain the </a:t>
            </a:r>
            <a:r>
              <a:rPr lang="en-US" sz="2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objectives  </a:t>
            </a:r>
            <a:r>
              <a:rPr lang="en-US" sz="2400" dirty="0">
                <a:solidFill>
                  <a:srgbClr val="000000"/>
                </a:solidFill>
                <a:latin typeface="Times New Roman"/>
                <a:cs typeface="Times New Roman"/>
              </a:rPr>
              <a:t>of learning ethics</a:t>
            </a:r>
            <a:endParaRPr lang="en-US" sz="2400" dirty="0">
              <a:cs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5791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 End of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Chapter One!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60754"/>
      </p:ext>
    </p:extLst>
  </p:cSld>
  <p:clrMapOvr>
    <a:masterClrMapping/>
  </p:clrMapOvr>
  <p:transition advTm="436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</a:t>
            </a:r>
            <a:r>
              <a:rPr lang="en-CA" sz="3600" b="1" u="sng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Characteristics of rights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are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absolute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unlimited.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 is 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universal 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are dynamic in nature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Every right comes with </a:t>
            </a:r>
            <a:r>
              <a:rPr lang="en-US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Rights may 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negative.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763000" cy="6705600"/>
          </a:xfrm>
        </p:spPr>
        <p:txBody>
          <a:bodyPr>
            <a:noAutofit/>
          </a:bodyPr>
          <a:lstStyle/>
          <a:p>
            <a:pPr marL="0" lvl="0" indent="0" fontAlgn="base">
              <a:spcAft>
                <a:spcPct val="0"/>
              </a:spcAft>
              <a:buNone/>
              <a:defRPr/>
            </a:pPr>
            <a:r>
              <a:rPr lang="en-US" sz="2800" i="1" dirty="0" smtClean="0"/>
              <a:t>     </a:t>
            </a:r>
            <a:r>
              <a:rPr lang="en-US" sz="2800" b="1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B. </a:t>
            </a:r>
            <a:r>
              <a:rPr lang="en-US" sz="2800" b="1" u="sng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Duties 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Duty is an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obligation.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is something that a</a:t>
            </a:r>
            <a:r>
              <a:rPr lang="en-US" sz="28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citizen is </a:t>
            </a:r>
            <a:r>
              <a:rPr lang="en-US" sz="28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bound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b="1" u="sng" kern="0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 </a:t>
            </a:r>
            <a:r>
              <a:rPr lang="en-US" sz="2800" kern="0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 </a:t>
            </a:r>
            <a:r>
              <a:rPr lang="en-US" sz="2800" b="1" u="sng" kern="0" dirty="0" smtClean="0">
                <a:solidFill>
                  <a:srgbClr val="0070C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not to do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by law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Without duties there can be no right. 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Thus what is a right in regard to one`s self is a duty in regard to others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rights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duties are the two sides of the same coin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Duties are classified into 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moral duty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legal duty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duty discharged by the citizens on the basis of his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sense of morality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called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moral duty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There is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 legal sanction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behind it.</a:t>
            </a:r>
          </a:p>
          <a:p>
            <a:pPr algn="just" fontAlgn="base">
              <a:spcAft>
                <a:spcPct val="0"/>
              </a:spcAft>
              <a:buNone/>
              <a:defRPr/>
            </a:pPr>
            <a:endParaRPr lang="en-US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endParaRPr lang="en-US" sz="1000" kern="0" dirty="0" smtClean="0">
              <a:solidFill>
                <a:prstClr val="black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0" fontAlgn="base">
              <a:spcAft>
                <a:spcPct val="0"/>
              </a:spcAft>
              <a:buFont typeface="Wingdings" pitchFamily="2" charset="2"/>
              <a:buChar char="ü"/>
              <a:defRPr/>
            </a:pPr>
            <a:endParaRPr lang="en-US" sz="1000" kern="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>
              <a:buNone/>
            </a:pPr>
            <a:r>
              <a:rPr lang="en-US" sz="2800" i="1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i="1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Legal duty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duty which is </a:t>
            </a:r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recognized by law. 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 individual is legally bound to perform legal duties.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Violation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legal duty is always followed by </a:t>
            </a:r>
            <a:r>
              <a:rPr lang="en-US" sz="28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punishment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spcAft>
                <a:spcPct val="0"/>
              </a:spcAft>
              <a:buNone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E.g.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Respect the constitution and other laws of the country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Respect the rights of others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Pay tax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Fight crime like corruption, black market drug trafficking etc.</a:t>
            </a:r>
          </a:p>
          <a:p>
            <a:pPr lvl="0" algn="just" fontAlgn="base">
              <a:spcAft>
                <a:spcPct val="0"/>
              </a:spcAft>
              <a:buFont typeface="Wingdings" pitchFamily="2" charset="2"/>
              <a:buChar char="ü"/>
              <a:defRPr/>
            </a:pPr>
            <a:r>
              <a:rPr lang="en-US" sz="2800" kern="0" dirty="0" smtClean="0">
                <a:solidFill>
                  <a:prstClr val="black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Struggle all crimes against humanities</a:t>
            </a:r>
          </a:p>
          <a:p>
            <a:pPr algn="ctr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endParaRPr lang="en-US" sz="28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47034242"/>
      </p:ext>
    </p:extLst>
  </p:cSld>
  <p:clrMapOvr>
    <a:masterClrMapping/>
  </p:clrMapOvr>
  <p:transition advTm="1841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15748</TotalTime>
  <Words>5967</Words>
  <Application>Microsoft Office PowerPoint</Application>
  <PresentationFormat>On-screen Show (4:3)</PresentationFormat>
  <Paragraphs>677</Paragraphs>
  <Slides>69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Slide 69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Yalem</dc:creator>
  <cp:lastModifiedBy>efgh</cp:lastModifiedBy>
  <cp:revision>3399</cp:revision>
  <dcterms:created xsi:type="dcterms:W3CDTF">2006-08-16T00:00:00Z</dcterms:created>
  <dcterms:modified xsi:type="dcterms:W3CDTF">2022-08-19T23:46:11Z</dcterms:modified>
</cp:coreProperties>
</file>